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7" r:id="rId5"/>
    <p:sldMasterId id="2147483699" r:id="rId6"/>
    <p:sldMasterId id="2147483716" r:id="rId7"/>
    <p:sldMasterId id="2147483766" r:id="rId8"/>
    <p:sldMasterId id="2147483778" r:id="rId9"/>
    <p:sldMasterId id="2147483797" r:id="rId10"/>
  </p:sldMasterIdLst>
  <p:notesMasterIdLst>
    <p:notesMasterId r:id="rId41"/>
  </p:notesMasterIdLst>
  <p:sldIdLst>
    <p:sldId id="278" r:id="rId11"/>
    <p:sldId id="279" r:id="rId12"/>
    <p:sldId id="294" r:id="rId13"/>
    <p:sldId id="3895" r:id="rId14"/>
    <p:sldId id="3896" r:id="rId15"/>
    <p:sldId id="3897" r:id="rId16"/>
    <p:sldId id="3898" r:id="rId17"/>
    <p:sldId id="3899" r:id="rId18"/>
    <p:sldId id="3846" r:id="rId19"/>
    <p:sldId id="3869" r:id="rId20"/>
    <p:sldId id="296" r:id="rId21"/>
    <p:sldId id="3902" r:id="rId22"/>
    <p:sldId id="295" r:id="rId23"/>
    <p:sldId id="3901" r:id="rId24"/>
    <p:sldId id="3861" r:id="rId25"/>
    <p:sldId id="3900" r:id="rId26"/>
    <p:sldId id="290" r:id="rId27"/>
    <p:sldId id="3872" r:id="rId28"/>
    <p:sldId id="3836" r:id="rId29"/>
    <p:sldId id="297" r:id="rId30"/>
    <p:sldId id="281" r:id="rId31"/>
    <p:sldId id="3887" r:id="rId32"/>
    <p:sldId id="3889" r:id="rId33"/>
    <p:sldId id="303" r:id="rId34"/>
    <p:sldId id="304" r:id="rId35"/>
    <p:sldId id="3888" r:id="rId36"/>
    <p:sldId id="291" r:id="rId37"/>
    <p:sldId id="3867" r:id="rId38"/>
    <p:sldId id="3891" r:id="rId39"/>
    <p:sldId id="3865" r:id="rId4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202C8F"/>
    <a:srgbClr val="FDFBF6"/>
    <a:srgbClr val="AAC4E9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8"/>
    <p:restoredTop sz="94638"/>
  </p:normalViewPr>
  <p:slideViewPr>
    <p:cSldViewPr snapToGrid="0">
      <p:cViewPr varScale="1">
        <p:scale>
          <a:sx n="128" d="100"/>
          <a:sy n="128" d="100"/>
        </p:scale>
        <p:origin x="280" y="16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microsoft.com/office/2018/10/relationships/authors" Target="author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D917E-FE20-4723-9C09-CE56F00CBC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2378A6E-E744-49F7-8863-C76946B3DDD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Strategic Internalize and implement the GA Department of Education Learning plans.  Sacred PLC internalization and Data analyzation time in master schedule. Identify and consistently implement an effective writing plan.</a:t>
          </a:r>
          <a:endParaRPr lang="en-US" dirty="0"/>
        </a:p>
      </dgm:t>
    </dgm:pt>
    <dgm:pt modelId="{AD5843C1-276D-4A6C-8354-C38304F5E298}" type="parTrans" cxnId="{61E8E043-9B48-437A-A681-F0EFD3AB4CCD}">
      <dgm:prSet/>
      <dgm:spPr/>
      <dgm:t>
        <a:bodyPr/>
        <a:lstStyle/>
        <a:p>
          <a:endParaRPr lang="en-US"/>
        </a:p>
      </dgm:t>
    </dgm:pt>
    <dgm:pt modelId="{807CD5DA-DA2C-4E6F-9427-65727179A0E1}" type="sibTrans" cxnId="{61E8E043-9B48-437A-A681-F0EFD3AB4CCD}">
      <dgm:prSet/>
      <dgm:spPr/>
      <dgm:t>
        <a:bodyPr/>
        <a:lstStyle/>
        <a:p>
          <a:endParaRPr lang="en-US"/>
        </a:p>
      </dgm:t>
    </dgm:pt>
    <dgm:pt modelId="{3D77A2C2-3E87-468E-9F41-0580EB050146}">
      <dgm:prSet phldrT="[Text]"/>
      <dgm:spPr>
        <a:solidFill>
          <a:schemeClr val="accent6"/>
        </a:solidFill>
      </dgm:spPr>
      <dgm:t>
        <a:bodyPr/>
        <a:lstStyle/>
        <a:p>
          <a:r>
            <a:rPr lang="en-US" b="0" i="0" dirty="0"/>
            <a:t>By the end of the 2025-2026 school year, the 3rd-5th grade students will increase scoring proficient or above from 23% (SY24-25) to 28% (SY25-26) on the spring 2025 EOG in Math; 3rd-5th grade SWD students will increase scoring proficient or above 5%.</a:t>
          </a:r>
          <a:endParaRPr lang="en-US" dirty="0"/>
        </a:p>
      </dgm:t>
    </dgm:pt>
    <dgm:pt modelId="{2BFFFBA4-8A94-4577-81F6-C8858EB7A5C6}" type="parTrans" cxnId="{A3A0796E-FDB5-42A7-B784-1B89FE5D650B}">
      <dgm:prSet/>
      <dgm:spPr/>
      <dgm:t>
        <a:bodyPr/>
        <a:lstStyle/>
        <a:p>
          <a:endParaRPr lang="en-US"/>
        </a:p>
      </dgm:t>
    </dgm:pt>
    <dgm:pt modelId="{CCE19885-822D-4FC2-938E-A85B1791BAA4}" type="sibTrans" cxnId="{A3A0796E-FDB5-42A7-B784-1B89FE5D650B}">
      <dgm:prSet/>
      <dgm:spPr/>
      <dgm:t>
        <a:bodyPr/>
        <a:lstStyle/>
        <a:p>
          <a:endParaRPr lang="en-US"/>
        </a:p>
      </dgm:t>
    </dgm:pt>
    <dgm:pt modelId="{6E982165-ABFB-4203-BE05-C8FF58A3589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600" dirty="0"/>
            <a:t>Subgroup Proficiency Students with Disabilities</a:t>
          </a:r>
        </a:p>
      </dgm:t>
    </dgm:pt>
    <dgm:pt modelId="{DC718CE2-EFDE-4D6A-AD02-517ACC6D911E}" type="parTrans" cxnId="{01B9F802-EE51-490B-B876-381B1EDBCFD7}">
      <dgm:prSet/>
      <dgm:spPr/>
      <dgm:t>
        <a:bodyPr/>
        <a:lstStyle/>
        <a:p>
          <a:endParaRPr lang="en-US"/>
        </a:p>
      </dgm:t>
    </dgm:pt>
    <dgm:pt modelId="{9474F23F-25D7-43A6-9C27-A8C969BB7201}" type="sibTrans" cxnId="{01B9F802-EE51-490B-B876-381B1EDBCFD7}">
      <dgm:prSet/>
      <dgm:spPr/>
      <dgm:t>
        <a:bodyPr/>
        <a:lstStyle/>
        <a:p>
          <a:endParaRPr lang="en-US"/>
        </a:p>
      </dgm:t>
    </dgm:pt>
    <dgm:pt modelId="{BCD89D68-B621-4C4E-82D2-D44A43F22BD6}" type="pres">
      <dgm:prSet presAssocID="{712D917E-FE20-4723-9C09-CE56F00CBC3C}" presName="Name0" presStyleCnt="0">
        <dgm:presLayoutVars>
          <dgm:dir/>
          <dgm:resizeHandles val="exact"/>
        </dgm:presLayoutVars>
      </dgm:prSet>
      <dgm:spPr/>
    </dgm:pt>
    <dgm:pt modelId="{73C6E674-3A09-4706-99E4-404CA3983EF6}" type="pres">
      <dgm:prSet presAssocID="{72378A6E-E744-49F7-8863-C76946B3DDDD}" presName="node" presStyleLbl="node1" presStyleIdx="0" presStyleCnt="3" custLinFactNeighborX="-559" custLinFactNeighborY="-5460">
        <dgm:presLayoutVars>
          <dgm:bulletEnabled val="1"/>
        </dgm:presLayoutVars>
      </dgm:prSet>
      <dgm:spPr/>
    </dgm:pt>
    <dgm:pt modelId="{D61C3C11-0882-4EAF-ABF8-532F091DF920}" type="pres">
      <dgm:prSet presAssocID="{807CD5DA-DA2C-4E6F-9427-65727179A0E1}" presName="sibTrans" presStyleLbl="sibTrans2D1" presStyleIdx="0" presStyleCnt="2"/>
      <dgm:spPr/>
    </dgm:pt>
    <dgm:pt modelId="{9B94C8F1-B156-4B91-9608-A2C0B923EBD7}" type="pres">
      <dgm:prSet presAssocID="{807CD5DA-DA2C-4E6F-9427-65727179A0E1}" presName="connectorText" presStyleLbl="sibTrans2D1" presStyleIdx="0" presStyleCnt="2"/>
      <dgm:spPr/>
    </dgm:pt>
    <dgm:pt modelId="{810413E1-B41A-4A73-99A1-F0B366F6CDE2}" type="pres">
      <dgm:prSet presAssocID="{3D77A2C2-3E87-468E-9F41-0580EB050146}" presName="node" presStyleLbl="node1" presStyleIdx="1" presStyleCnt="3" custScaleX="88562" custScaleY="84426" custLinFactNeighborX="2768" custLinFactNeighborY="1507">
        <dgm:presLayoutVars>
          <dgm:bulletEnabled val="1"/>
        </dgm:presLayoutVars>
      </dgm:prSet>
      <dgm:spPr/>
    </dgm:pt>
    <dgm:pt modelId="{EB37E565-04CD-4728-8780-80F51E812A81}" type="pres">
      <dgm:prSet presAssocID="{CCE19885-822D-4FC2-938E-A85B1791BAA4}" presName="sibTrans" presStyleLbl="sibTrans2D1" presStyleIdx="1" presStyleCnt="2"/>
      <dgm:spPr/>
    </dgm:pt>
    <dgm:pt modelId="{2EF027DA-4FC5-4549-82BA-5C3B59D1AE35}" type="pres">
      <dgm:prSet presAssocID="{CCE19885-822D-4FC2-938E-A85B1791BAA4}" presName="connectorText" presStyleLbl="sibTrans2D1" presStyleIdx="1" presStyleCnt="2"/>
      <dgm:spPr/>
    </dgm:pt>
    <dgm:pt modelId="{E9CF8C3A-61B4-4C28-BC4D-7FA17CF858A9}" type="pres">
      <dgm:prSet presAssocID="{6E982165-ABFB-4203-BE05-C8FF58A35896}" presName="node" presStyleLbl="node1" presStyleIdx="2" presStyleCnt="3" custScaleY="72469" custLinFactNeighborX="559" custLinFactNeighborY="-6589">
        <dgm:presLayoutVars>
          <dgm:bulletEnabled val="1"/>
        </dgm:presLayoutVars>
      </dgm:prSet>
      <dgm:spPr/>
    </dgm:pt>
  </dgm:ptLst>
  <dgm:cxnLst>
    <dgm:cxn modelId="{01B9F802-EE51-490B-B876-381B1EDBCFD7}" srcId="{712D917E-FE20-4723-9C09-CE56F00CBC3C}" destId="{6E982165-ABFB-4203-BE05-C8FF58A35896}" srcOrd="2" destOrd="0" parTransId="{DC718CE2-EFDE-4D6A-AD02-517ACC6D911E}" sibTransId="{9474F23F-25D7-43A6-9C27-A8C969BB7201}"/>
    <dgm:cxn modelId="{9E6D6809-F768-4ACE-9D72-4FF8C5DD1A13}" type="presOf" srcId="{807CD5DA-DA2C-4E6F-9427-65727179A0E1}" destId="{D61C3C11-0882-4EAF-ABF8-532F091DF920}" srcOrd="0" destOrd="0" presId="urn:microsoft.com/office/officeart/2005/8/layout/process1"/>
    <dgm:cxn modelId="{501EDA09-A562-4D66-8FE0-4D121AD116EA}" type="presOf" srcId="{6E982165-ABFB-4203-BE05-C8FF58A35896}" destId="{E9CF8C3A-61B4-4C28-BC4D-7FA17CF858A9}" srcOrd="0" destOrd="0" presId="urn:microsoft.com/office/officeart/2005/8/layout/process1"/>
    <dgm:cxn modelId="{61E8E043-9B48-437A-A681-F0EFD3AB4CCD}" srcId="{712D917E-FE20-4723-9C09-CE56F00CBC3C}" destId="{72378A6E-E744-49F7-8863-C76946B3DDDD}" srcOrd="0" destOrd="0" parTransId="{AD5843C1-276D-4A6C-8354-C38304F5E298}" sibTransId="{807CD5DA-DA2C-4E6F-9427-65727179A0E1}"/>
    <dgm:cxn modelId="{93FE1F45-6457-44F3-971D-758E10D2489C}" type="presOf" srcId="{712D917E-FE20-4723-9C09-CE56F00CBC3C}" destId="{BCD89D68-B621-4C4E-82D2-D44A43F22BD6}" srcOrd="0" destOrd="0" presId="urn:microsoft.com/office/officeart/2005/8/layout/process1"/>
    <dgm:cxn modelId="{C9C1D557-B090-43C3-A7C6-60530685EB12}" type="presOf" srcId="{CCE19885-822D-4FC2-938E-A85B1791BAA4}" destId="{2EF027DA-4FC5-4549-82BA-5C3B59D1AE35}" srcOrd="1" destOrd="0" presId="urn:microsoft.com/office/officeart/2005/8/layout/process1"/>
    <dgm:cxn modelId="{8CF5ED5E-4CAB-49A3-97CA-CF88063C0435}" type="presOf" srcId="{807CD5DA-DA2C-4E6F-9427-65727179A0E1}" destId="{9B94C8F1-B156-4B91-9608-A2C0B923EBD7}" srcOrd="1" destOrd="0" presId="urn:microsoft.com/office/officeart/2005/8/layout/process1"/>
    <dgm:cxn modelId="{D083CA67-F3B3-4D78-959A-76E809FD9512}" type="presOf" srcId="{3D77A2C2-3E87-468E-9F41-0580EB050146}" destId="{810413E1-B41A-4A73-99A1-F0B366F6CDE2}" srcOrd="0" destOrd="0" presId="urn:microsoft.com/office/officeart/2005/8/layout/process1"/>
    <dgm:cxn modelId="{A3A0796E-FDB5-42A7-B784-1B89FE5D650B}" srcId="{712D917E-FE20-4723-9C09-CE56F00CBC3C}" destId="{3D77A2C2-3E87-468E-9F41-0580EB050146}" srcOrd="1" destOrd="0" parTransId="{2BFFFBA4-8A94-4577-81F6-C8858EB7A5C6}" sibTransId="{CCE19885-822D-4FC2-938E-A85B1791BAA4}"/>
    <dgm:cxn modelId="{C49BDC9D-543B-42C3-BCC4-33A4D3B77323}" type="presOf" srcId="{72378A6E-E744-49F7-8863-C76946B3DDDD}" destId="{73C6E674-3A09-4706-99E4-404CA3983EF6}" srcOrd="0" destOrd="0" presId="urn:microsoft.com/office/officeart/2005/8/layout/process1"/>
    <dgm:cxn modelId="{679FD3CD-6AEB-47C0-A907-4A4B6E7AD97A}" type="presOf" srcId="{CCE19885-822D-4FC2-938E-A85B1791BAA4}" destId="{EB37E565-04CD-4728-8780-80F51E812A81}" srcOrd="0" destOrd="0" presId="urn:microsoft.com/office/officeart/2005/8/layout/process1"/>
    <dgm:cxn modelId="{AE44E0F7-AE08-491B-A0F3-31C0345C1814}" type="presParOf" srcId="{BCD89D68-B621-4C4E-82D2-D44A43F22BD6}" destId="{73C6E674-3A09-4706-99E4-404CA3983EF6}" srcOrd="0" destOrd="0" presId="urn:microsoft.com/office/officeart/2005/8/layout/process1"/>
    <dgm:cxn modelId="{83EFB35F-5928-4386-A2C1-BEB68D5A6039}" type="presParOf" srcId="{BCD89D68-B621-4C4E-82D2-D44A43F22BD6}" destId="{D61C3C11-0882-4EAF-ABF8-532F091DF920}" srcOrd="1" destOrd="0" presId="urn:microsoft.com/office/officeart/2005/8/layout/process1"/>
    <dgm:cxn modelId="{B301112D-0525-45F0-A02F-BAFB51029E51}" type="presParOf" srcId="{D61C3C11-0882-4EAF-ABF8-532F091DF920}" destId="{9B94C8F1-B156-4B91-9608-A2C0B923EBD7}" srcOrd="0" destOrd="0" presId="urn:microsoft.com/office/officeart/2005/8/layout/process1"/>
    <dgm:cxn modelId="{B617CAE9-DB29-472D-8D40-2B4467709D6D}" type="presParOf" srcId="{BCD89D68-B621-4C4E-82D2-D44A43F22BD6}" destId="{810413E1-B41A-4A73-99A1-F0B366F6CDE2}" srcOrd="2" destOrd="0" presId="urn:microsoft.com/office/officeart/2005/8/layout/process1"/>
    <dgm:cxn modelId="{520AD598-338A-43F3-B5FA-7E92B8ACE098}" type="presParOf" srcId="{BCD89D68-B621-4C4E-82D2-D44A43F22BD6}" destId="{EB37E565-04CD-4728-8780-80F51E812A81}" srcOrd="3" destOrd="0" presId="urn:microsoft.com/office/officeart/2005/8/layout/process1"/>
    <dgm:cxn modelId="{B2A24985-FE8E-4165-BD23-5E185D8096D3}" type="presParOf" srcId="{EB37E565-04CD-4728-8780-80F51E812A81}" destId="{2EF027DA-4FC5-4549-82BA-5C3B59D1AE35}" srcOrd="0" destOrd="0" presId="urn:microsoft.com/office/officeart/2005/8/layout/process1"/>
    <dgm:cxn modelId="{501E46D0-A273-4222-8163-FB52D1786600}" type="presParOf" srcId="{BCD89D68-B621-4C4E-82D2-D44A43F22BD6}" destId="{E9CF8C3A-61B4-4C28-BC4D-7FA17CF858A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D917E-FE20-4723-9C09-CE56F00CBC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2378A6E-E744-49F7-8863-C76946B3DDDD}">
      <dgm:prSet phldrT="[Text]" custT="1"/>
      <dgm:spPr>
        <a:solidFill>
          <a:schemeClr val="accent2"/>
        </a:solidFill>
      </dgm:spPr>
      <dgm:t>
        <a:bodyPr/>
        <a:lstStyle/>
        <a:p>
          <a:pPr algn="l"/>
          <a:r>
            <a:rPr lang="en-US" sz="1100" dirty="0">
              <a:solidFill>
                <a:schemeClr val="tx1"/>
              </a:solidFill>
            </a:rPr>
            <a:t>Strategic Internalize and implement the GA Department of Education Learning plans.  Sacred PLC internalization and Data analyzation time in master schedule. Identify and consistently implement an effective writing plan.</a:t>
          </a:r>
        </a:p>
      </dgm:t>
    </dgm:pt>
    <dgm:pt modelId="{AD5843C1-276D-4A6C-8354-C38304F5E298}" type="parTrans" cxnId="{61E8E043-9B48-437A-A681-F0EFD3AB4CCD}">
      <dgm:prSet/>
      <dgm:spPr/>
      <dgm:t>
        <a:bodyPr/>
        <a:lstStyle/>
        <a:p>
          <a:endParaRPr lang="en-US"/>
        </a:p>
      </dgm:t>
    </dgm:pt>
    <dgm:pt modelId="{807CD5DA-DA2C-4E6F-9427-65727179A0E1}" type="sibTrans" cxnId="{61E8E043-9B48-437A-A681-F0EFD3AB4CCD}">
      <dgm:prSet/>
      <dgm:spPr/>
      <dgm:t>
        <a:bodyPr/>
        <a:lstStyle/>
        <a:p>
          <a:endParaRPr lang="en-US"/>
        </a:p>
      </dgm:t>
    </dgm:pt>
    <dgm:pt modelId="{3D77A2C2-3E87-468E-9F41-0580EB05014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900" b="0" i="0" dirty="0">
              <a:latin typeface="+mn-lt"/>
              <a:cs typeface="Times New Roman" panose="02020603050405020304" pitchFamily="18" charset="0"/>
            </a:rPr>
            <a:t>By the end of the 2025-2026 school year, the 3rd-5th grade students will increase scoring proficient or above from 19% (SY24-25) to 24% (SY25-26) on the spring 2026 EOG on ELA; 3rd-5th grade SWD students will increase scoring proficient or above from 0% (SY24-25) to 5% (SY25-26) on the spring EOG on ELA.</a:t>
          </a:r>
          <a:endParaRPr lang="en-US" sz="900" dirty="0">
            <a:latin typeface="+mn-lt"/>
            <a:cs typeface="Times New Roman" panose="02020603050405020304" pitchFamily="18" charset="0"/>
          </a:endParaRPr>
        </a:p>
        <a:p>
          <a:endParaRPr lang="en-US" sz="800" dirty="0"/>
        </a:p>
      </dgm:t>
    </dgm:pt>
    <dgm:pt modelId="{2BFFFBA4-8A94-4577-81F6-C8858EB7A5C6}" type="parTrans" cxnId="{A3A0796E-FDB5-42A7-B784-1B89FE5D650B}">
      <dgm:prSet/>
      <dgm:spPr/>
      <dgm:t>
        <a:bodyPr/>
        <a:lstStyle/>
        <a:p>
          <a:endParaRPr lang="en-US"/>
        </a:p>
      </dgm:t>
    </dgm:pt>
    <dgm:pt modelId="{CCE19885-822D-4FC2-938E-A85B1791BAA4}" type="sibTrans" cxnId="{A3A0796E-FDB5-42A7-B784-1B89FE5D650B}">
      <dgm:prSet/>
      <dgm:spPr/>
      <dgm:t>
        <a:bodyPr/>
        <a:lstStyle/>
        <a:p>
          <a:endParaRPr lang="en-US"/>
        </a:p>
      </dgm:t>
    </dgm:pt>
    <dgm:pt modelId="{6E982165-ABFB-4203-BE05-C8FF58A3589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600" dirty="0"/>
            <a:t>Subgroup Proficiency Students with Disabilities</a:t>
          </a:r>
        </a:p>
      </dgm:t>
    </dgm:pt>
    <dgm:pt modelId="{DC718CE2-EFDE-4D6A-AD02-517ACC6D911E}" type="parTrans" cxnId="{01B9F802-EE51-490B-B876-381B1EDBCFD7}">
      <dgm:prSet/>
      <dgm:spPr/>
      <dgm:t>
        <a:bodyPr/>
        <a:lstStyle/>
        <a:p>
          <a:endParaRPr lang="en-US"/>
        </a:p>
      </dgm:t>
    </dgm:pt>
    <dgm:pt modelId="{9474F23F-25D7-43A6-9C27-A8C969BB7201}" type="sibTrans" cxnId="{01B9F802-EE51-490B-B876-381B1EDBCFD7}">
      <dgm:prSet/>
      <dgm:spPr/>
      <dgm:t>
        <a:bodyPr/>
        <a:lstStyle/>
        <a:p>
          <a:endParaRPr lang="en-US"/>
        </a:p>
      </dgm:t>
    </dgm:pt>
    <dgm:pt modelId="{BCD89D68-B621-4C4E-82D2-D44A43F22BD6}" type="pres">
      <dgm:prSet presAssocID="{712D917E-FE20-4723-9C09-CE56F00CBC3C}" presName="Name0" presStyleCnt="0">
        <dgm:presLayoutVars>
          <dgm:dir/>
          <dgm:resizeHandles val="exact"/>
        </dgm:presLayoutVars>
      </dgm:prSet>
      <dgm:spPr/>
    </dgm:pt>
    <dgm:pt modelId="{73C6E674-3A09-4706-99E4-404CA3983EF6}" type="pres">
      <dgm:prSet presAssocID="{72378A6E-E744-49F7-8863-C76946B3DDDD}" presName="node" presStyleLbl="node1" presStyleIdx="0" presStyleCnt="3">
        <dgm:presLayoutVars>
          <dgm:bulletEnabled val="1"/>
        </dgm:presLayoutVars>
      </dgm:prSet>
      <dgm:spPr/>
    </dgm:pt>
    <dgm:pt modelId="{D61C3C11-0882-4EAF-ABF8-532F091DF920}" type="pres">
      <dgm:prSet presAssocID="{807CD5DA-DA2C-4E6F-9427-65727179A0E1}" presName="sibTrans" presStyleLbl="sibTrans2D1" presStyleIdx="0" presStyleCnt="2"/>
      <dgm:spPr/>
    </dgm:pt>
    <dgm:pt modelId="{9B94C8F1-B156-4B91-9608-A2C0B923EBD7}" type="pres">
      <dgm:prSet presAssocID="{807CD5DA-DA2C-4E6F-9427-65727179A0E1}" presName="connectorText" presStyleLbl="sibTrans2D1" presStyleIdx="0" presStyleCnt="2"/>
      <dgm:spPr/>
    </dgm:pt>
    <dgm:pt modelId="{810413E1-B41A-4A73-99A1-F0B366F6CDE2}" type="pres">
      <dgm:prSet presAssocID="{3D77A2C2-3E87-468E-9F41-0580EB050146}" presName="node" presStyleLbl="node1" presStyleIdx="1" presStyleCnt="3" custScaleX="87671" custScaleY="96968" custLinFactNeighborX="-1134" custLinFactNeighborY="2920">
        <dgm:presLayoutVars>
          <dgm:bulletEnabled val="1"/>
        </dgm:presLayoutVars>
      </dgm:prSet>
      <dgm:spPr/>
    </dgm:pt>
    <dgm:pt modelId="{EB37E565-04CD-4728-8780-80F51E812A81}" type="pres">
      <dgm:prSet presAssocID="{CCE19885-822D-4FC2-938E-A85B1791BAA4}" presName="sibTrans" presStyleLbl="sibTrans2D1" presStyleIdx="1" presStyleCnt="2"/>
      <dgm:spPr/>
    </dgm:pt>
    <dgm:pt modelId="{2EF027DA-4FC5-4549-82BA-5C3B59D1AE35}" type="pres">
      <dgm:prSet presAssocID="{CCE19885-822D-4FC2-938E-A85B1791BAA4}" presName="connectorText" presStyleLbl="sibTrans2D1" presStyleIdx="1" presStyleCnt="2"/>
      <dgm:spPr/>
    </dgm:pt>
    <dgm:pt modelId="{E9CF8C3A-61B4-4C28-BC4D-7FA17CF858A9}" type="pres">
      <dgm:prSet presAssocID="{6E982165-ABFB-4203-BE05-C8FF58A35896}" presName="node" presStyleLbl="node1" presStyleIdx="2" presStyleCnt="3" custScaleY="72193">
        <dgm:presLayoutVars>
          <dgm:bulletEnabled val="1"/>
        </dgm:presLayoutVars>
      </dgm:prSet>
      <dgm:spPr/>
    </dgm:pt>
  </dgm:ptLst>
  <dgm:cxnLst>
    <dgm:cxn modelId="{01B9F802-EE51-490B-B876-381B1EDBCFD7}" srcId="{712D917E-FE20-4723-9C09-CE56F00CBC3C}" destId="{6E982165-ABFB-4203-BE05-C8FF58A35896}" srcOrd="2" destOrd="0" parTransId="{DC718CE2-EFDE-4D6A-AD02-517ACC6D911E}" sibTransId="{9474F23F-25D7-43A6-9C27-A8C969BB7201}"/>
    <dgm:cxn modelId="{D4E3B829-8D76-4B15-8B55-2BADA1269F14}" type="presOf" srcId="{807CD5DA-DA2C-4E6F-9427-65727179A0E1}" destId="{D61C3C11-0882-4EAF-ABF8-532F091DF920}" srcOrd="0" destOrd="0" presId="urn:microsoft.com/office/officeart/2005/8/layout/process1"/>
    <dgm:cxn modelId="{61E8E043-9B48-437A-A681-F0EFD3AB4CCD}" srcId="{712D917E-FE20-4723-9C09-CE56F00CBC3C}" destId="{72378A6E-E744-49F7-8863-C76946B3DDDD}" srcOrd="0" destOrd="0" parTransId="{AD5843C1-276D-4A6C-8354-C38304F5E298}" sibTransId="{807CD5DA-DA2C-4E6F-9427-65727179A0E1}"/>
    <dgm:cxn modelId="{93FE1F45-6457-44F3-971D-758E10D2489C}" type="presOf" srcId="{712D917E-FE20-4723-9C09-CE56F00CBC3C}" destId="{BCD89D68-B621-4C4E-82D2-D44A43F22BD6}" srcOrd="0" destOrd="0" presId="urn:microsoft.com/office/officeart/2005/8/layout/process1"/>
    <dgm:cxn modelId="{1527654B-5D62-422B-9AAC-AC01D40C211C}" type="presOf" srcId="{807CD5DA-DA2C-4E6F-9427-65727179A0E1}" destId="{9B94C8F1-B156-4B91-9608-A2C0B923EBD7}" srcOrd="1" destOrd="0" presId="urn:microsoft.com/office/officeart/2005/8/layout/process1"/>
    <dgm:cxn modelId="{2A6BED64-7C76-4DC3-8E98-DFD8CAFF9068}" type="presOf" srcId="{72378A6E-E744-49F7-8863-C76946B3DDDD}" destId="{73C6E674-3A09-4706-99E4-404CA3983EF6}" srcOrd="0" destOrd="0" presId="urn:microsoft.com/office/officeart/2005/8/layout/process1"/>
    <dgm:cxn modelId="{A3A0796E-FDB5-42A7-B784-1B89FE5D650B}" srcId="{712D917E-FE20-4723-9C09-CE56F00CBC3C}" destId="{3D77A2C2-3E87-468E-9F41-0580EB050146}" srcOrd="1" destOrd="0" parTransId="{2BFFFBA4-8A94-4577-81F6-C8858EB7A5C6}" sibTransId="{CCE19885-822D-4FC2-938E-A85B1791BAA4}"/>
    <dgm:cxn modelId="{F08B138F-CDDB-49DB-9243-FF3CB6B46A0C}" type="presOf" srcId="{3D77A2C2-3E87-468E-9F41-0580EB050146}" destId="{810413E1-B41A-4A73-99A1-F0B366F6CDE2}" srcOrd="0" destOrd="0" presId="urn:microsoft.com/office/officeart/2005/8/layout/process1"/>
    <dgm:cxn modelId="{E86C9094-736D-48B9-852A-0CCD0543E035}" type="presOf" srcId="{CCE19885-822D-4FC2-938E-A85B1791BAA4}" destId="{2EF027DA-4FC5-4549-82BA-5C3B59D1AE35}" srcOrd="1" destOrd="0" presId="urn:microsoft.com/office/officeart/2005/8/layout/process1"/>
    <dgm:cxn modelId="{87BF8DB0-F55D-4721-9239-ECF06DB7B839}" type="presOf" srcId="{6E982165-ABFB-4203-BE05-C8FF58A35896}" destId="{E9CF8C3A-61B4-4C28-BC4D-7FA17CF858A9}" srcOrd="0" destOrd="0" presId="urn:microsoft.com/office/officeart/2005/8/layout/process1"/>
    <dgm:cxn modelId="{86D652DC-5E87-4C4B-9BEB-9FF38370DBBC}" type="presOf" srcId="{CCE19885-822D-4FC2-938E-A85B1791BAA4}" destId="{EB37E565-04CD-4728-8780-80F51E812A81}" srcOrd="0" destOrd="0" presId="urn:microsoft.com/office/officeart/2005/8/layout/process1"/>
    <dgm:cxn modelId="{317E3C63-91EE-4A9E-8D62-98E5BE206FAC}" type="presParOf" srcId="{BCD89D68-B621-4C4E-82D2-D44A43F22BD6}" destId="{73C6E674-3A09-4706-99E4-404CA3983EF6}" srcOrd="0" destOrd="0" presId="urn:microsoft.com/office/officeart/2005/8/layout/process1"/>
    <dgm:cxn modelId="{B8A9C1CE-2913-42F6-A8C4-411D38A2C374}" type="presParOf" srcId="{BCD89D68-B621-4C4E-82D2-D44A43F22BD6}" destId="{D61C3C11-0882-4EAF-ABF8-532F091DF920}" srcOrd="1" destOrd="0" presId="urn:microsoft.com/office/officeart/2005/8/layout/process1"/>
    <dgm:cxn modelId="{C89EFA2D-5170-4B63-A0AC-1F930B9AFBC9}" type="presParOf" srcId="{D61C3C11-0882-4EAF-ABF8-532F091DF920}" destId="{9B94C8F1-B156-4B91-9608-A2C0B923EBD7}" srcOrd="0" destOrd="0" presId="urn:microsoft.com/office/officeart/2005/8/layout/process1"/>
    <dgm:cxn modelId="{651ECB44-DDC2-41BA-B859-CA48AC9B0F0B}" type="presParOf" srcId="{BCD89D68-B621-4C4E-82D2-D44A43F22BD6}" destId="{810413E1-B41A-4A73-99A1-F0B366F6CDE2}" srcOrd="2" destOrd="0" presId="urn:microsoft.com/office/officeart/2005/8/layout/process1"/>
    <dgm:cxn modelId="{BE7E44B4-5A49-4A3D-9A51-7FF31ED830BF}" type="presParOf" srcId="{BCD89D68-B621-4C4E-82D2-D44A43F22BD6}" destId="{EB37E565-04CD-4728-8780-80F51E812A81}" srcOrd="3" destOrd="0" presId="urn:microsoft.com/office/officeart/2005/8/layout/process1"/>
    <dgm:cxn modelId="{8010D501-3AA3-472E-973B-6E96D6EA170A}" type="presParOf" srcId="{EB37E565-04CD-4728-8780-80F51E812A81}" destId="{2EF027DA-4FC5-4549-82BA-5C3B59D1AE35}" srcOrd="0" destOrd="0" presId="urn:microsoft.com/office/officeart/2005/8/layout/process1"/>
    <dgm:cxn modelId="{AC6E4893-6533-4097-BB72-21B2C53039A2}" type="presParOf" srcId="{BCD89D68-B621-4C4E-82D2-D44A43F22BD6}" destId="{E9CF8C3A-61B4-4C28-BC4D-7FA17CF858A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2D917E-FE20-4723-9C09-CE56F00CBC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2378A6E-E744-49F7-8863-C76946B3DDDD}">
      <dgm:prSet phldrT="[Text]" custT="1"/>
      <dgm:spPr>
        <a:solidFill>
          <a:schemeClr val="accent2"/>
        </a:solidFill>
      </dgm:spPr>
      <dgm:t>
        <a:bodyPr/>
        <a:lstStyle/>
        <a:p>
          <a:pPr algn="l"/>
          <a:r>
            <a:rPr lang="en-US" sz="1100" dirty="0">
              <a:solidFill>
                <a:schemeClr val="tx1"/>
              </a:solidFill>
            </a:rPr>
            <a:t>Utilize Parent Liaison to spearhead all student and family engagement activities and partnerships. Utilize Attendance Specialist to create attendance initiatives that support all areas of the student experience.</a:t>
          </a:r>
        </a:p>
      </dgm:t>
    </dgm:pt>
    <dgm:pt modelId="{AD5843C1-276D-4A6C-8354-C38304F5E298}" type="parTrans" cxnId="{61E8E043-9B48-437A-A681-F0EFD3AB4CCD}">
      <dgm:prSet/>
      <dgm:spPr/>
      <dgm:t>
        <a:bodyPr/>
        <a:lstStyle/>
        <a:p>
          <a:endParaRPr lang="en-US"/>
        </a:p>
      </dgm:t>
    </dgm:pt>
    <dgm:pt modelId="{807CD5DA-DA2C-4E6F-9427-65727179A0E1}" type="sibTrans" cxnId="{61E8E043-9B48-437A-A681-F0EFD3AB4CCD}">
      <dgm:prSet/>
      <dgm:spPr/>
      <dgm:t>
        <a:bodyPr/>
        <a:lstStyle/>
        <a:p>
          <a:endParaRPr lang="en-US"/>
        </a:p>
      </dgm:t>
    </dgm:pt>
    <dgm:pt modelId="{3D77A2C2-3E87-468E-9F41-0580EB050146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During the 2025-2026 school year, there will be an increase from 49.4% to at least 65%, reflecting a schoolwide commitment to attendance initiatives and proactive behavioral interventions, measured by the CCRPI attendance rate. </a:t>
          </a:r>
        </a:p>
      </dgm:t>
    </dgm:pt>
    <dgm:pt modelId="{2BFFFBA4-8A94-4577-81F6-C8858EB7A5C6}" type="parTrans" cxnId="{A3A0796E-FDB5-42A7-B784-1B89FE5D650B}">
      <dgm:prSet/>
      <dgm:spPr/>
      <dgm:t>
        <a:bodyPr/>
        <a:lstStyle/>
        <a:p>
          <a:endParaRPr lang="en-US"/>
        </a:p>
      </dgm:t>
    </dgm:pt>
    <dgm:pt modelId="{CCE19885-822D-4FC2-938E-A85B1791BAA4}" type="sibTrans" cxnId="{A3A0796E-FDB5-42A7-B784-1B89FE5D650B}">
      <dgm:prSet/>
      <dgm:spPr/>
      <dgm:t>
        <a:bodyPr/>
        <a:lstStyle/>
        <a:p>
          <a:endParaRPr lang="en-US"/>
        </a:p>
      </dgm:t>
    </dgm:pt>
    <dgm:pt modelId="{6E982165-ABFB-4203-BE05-C8FF58A3589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dirty="0"/>
            <a:t>Attendance</a:t>
          </a:r>
        </a:p>
      </dgm:t>
    </dgm:pt>
    <dgm:pt modelId="{DC718CE2-EFDE-4D6A-AD02-517ACC6D911E}" type="parTrans" cxnId="{01B9F802-EE51-490B-B876-381B1EDBCFD7}">
      <dgm:prSet/>
      <dgm:spPr/>
      <dgm:t>
        <a:bodyPr/>
        <a:lstStyle/>
        <a:p>
          <a:endParaRPr lang="en-US"/>
        </a:p>
      </dgm:t>
    </dgm:pt>
    <dgm:pt modelId="{9474F23F-25D7-43A6-9C27-A8C969BB7201}" type="sibTrans" cxnId="{01B9F802-EE51-490B-B876-381B1EDBCFD7}">
      <dgm:prSet/>
      <dgm:spPr/>
      <dgm:t>
        <a:bodyPr/>
        <a:lstStyle/>
        <a:p>
          <a:endParaRPr lang="en-US"/>
        </a:p>
      </dgm:t>
    </dgm:pt>
    <dgm:pt modelId="{BCD89D68-B621-4C4E-82D2-D44A43F22BD6}" type="pres">
      <dgm:prSet presAssocID="{712D917E-FE20-4723-9C09-CE56F00CBC3C}" presName="Name0" presStyleCnt="0">
        <dgm:presLayoutVars>
          <dgm:dir/>
          <dgm:resizeHandles val="exact"/>
        </dgm:presLayoutVars>
      </dgm:prSet>
      <dgm:spPr/>
    </dgm:pt>
    <dgm:pt modelId="{73C6E674-3A09-4706-99E4-404CA3983EF6}" type="pres">
      <dgm:prSet presAssocID="{72378A6E-E744-49F7-8863-C76946B3DDDD}" presName="node" presStyleLbl="node1" presStyleIdx="0" presStyleCnt="3" custLinFactNeighborX="-232" custLinFactNeighborY="11424">
        <dgm:presLayoutVars>
          <dgm:bulletEnabled val="1"/>
        </dgm:presLayoutVars>
      </dgm:prSet>
      <dgm:spPr/>
    </dgm:pt>
    <dgm:pt modelId="{D61C3C11-0882-4EAF-ABF8-532F091DF920}" type="pres">
      <dgm:prSet presAssocID="{807CD5DA-DA2C-4E6F-9427-65727179A0E1}" presName="sibTrans" presStyleLbl="sibTrans2D1" presStyleIdx="0" presStyleCnt="2"/>
      <dgm:spPr/>
    </dgm:pt>
    <dgm:pt modelId="{9B94C8F1-B156-4B91-9608-A2C0B923EBD7}" type="pres">
      <dgm:prSet presAssocID="{807CD5DA-DA2C-4E6F-9427-65727179A0E1}" presName="connectorText" presStyleLbl="sibTrans2D1" presStyleIdx="0" presStyleCnt="2"/>
      <dgm:spPr/>
    </dgm:pt>
    <dgm:pt modelId="{810413E1-B41A-4A73-99A1-F0B366F6CDE2}" type="pres">
      <dgm:prSet presAssocID="{3D77A2C2-3E87-468E-9F41-0580EB050146}" presName="node" presStyleLbl="node1" presStyleIdx="1" presStyleCnt="3" custScaleX="84877" custScaleY="79901" custLinFactNeighborX="0" custLinFactNeighborY="16308">
        <dgm:presLayoutVars>
          <dgm:bulletEnabled val="1"/>
        </dgm:presLayoutVars>
      </dgm:prSet>
      <dgm:spPr/>
    </dgm:pt>
    <dgm:pt modelId="{EB37E565-04CD-4728-8780-80F51E812A81}" type="pres">
      <dgm:prSet presAssocID="{CCE19885-822D-4FC2-938E-A85B1791BAA4}" presName="sibTrans" presStyleLbl="sibTrans2D1" presStyleIdx="1" presStyleCnt="2"/>
      <dgm:spPr/>
    </dgm:pt>
    <dgm:pt modelId="{2EF027DA-4FC5-4549-82BA-5C3B59D1AE35}" type="pres">
      <dgm:prSet presAssocID="{CCE19885-822D-4FC2-938E-A85B1791BAA4}" presName="connectorText" presStyleLbl="sibTrans2D1" presStyleIdx="1" presStyleCnt="2"/>
      <dgm:spPr/>
    </dgm:pt>
    <dgm:pt modelId="{E9CF8C3A-61B4-4C28-BC4D-7FA17CF858A9}" type="pres">
      <dgm:prSet presAssocID="{6E982165-ABFB-4203-BE05-C8FF58A35896}" presName="node" presStyleLbl="node1" presStyleIdx="2" presStyleCnt="3" custScaleY="86105" custLinFactNeighborX="1533" custLinFactNeighborY="6151">
        <dgm:presLayoutVars>
          <dgm:bulletEnabled val="1"/>
        </dgm:presLayoutVars>
      </dgm:prSet>
      <dgm:spPr/>
    </dgm:pt>
  </dgm:ptLst>
  <dgm:cxnLst>
    <dgm:cxn modelId="{01B9F802-EE51-490B-B876-381B1EDBCFD7}" srcId="{712D917E-FE20-4723-9C09-CE56F00CBC3C}" destId="{6E982165-ABFB-4203-BE05-C8FF58A35896}" srcOrd="2" destOrd="0" parTransId="{DC718CE2-EFDE-4D6A-AD02-517ACC6D911E}" sibTransId="{9474F23F-25D7-43A6-9C27-A8C969BB7201}"/>
    <dgm:cxn modelId="{D4E3B829-8D76-4B15-8B55-2BADA1269F14}" type="presOf" srcId="{807CD5DA-DA2C-4E6F-9427-65727179A0E1}" destId="{D61C3C11-0882-4EAF-ABF8-532F091DF920}" srcOrd="0" destOrd="0" presId="urn:microsoft.com/office/officeart/2005/8/layout/process1"/>
    <dgm:cxn modelId="{61E8E043-9B48-437A-A681-F0EFD3AB4CCD}" srcId="{712D917E-FE20-4723-9C09-CE56F00CBC3C}" destId="{72378A6E-E744-49F7-8863-C76946B3DDDD}" srcOrd="0" destOrd="0" parTransId="{AD5843C1-276D-4A6C-8354-C38304F5E298}" sibTransId="{807CD5DA-DA2C-4E6F-9427-65727179A0E1}"/>
    <dgm:cxn modelId="{93FE1F45-6457-44F3-971D-758E10D2489C}" type="presOf" srcId="{712D917E-FE20-4723-9C09-CE56F00CBC3C}" destId="{BCD89D68-B621-4C4E-82D2-D44A43F22BD6}" srcOrd="0" destOrd="0" presId="urn:microsoft.com/office/officeart/2005/8/layout/process1"/>
    <dgm:cxn modelId="{1527654B-5D62-422B-9AAC-AC01D40C211C}" type="presOf" srcId="{807CD5DA-DA2C-4E6F-9427-65727179A0E1}" destId="{9B94C8F1-B156-4B91-9608-A2C0B923EBD7}" srcOrd="1" destOrd="0" presId="urn:microsoft.com/office/officeart/2005/8/layout/process1"/>
    <dgm:cxn modelId="{2A6BED64-7C76-4DC3-8E98-DFD8CAFF9068}" type="presOf" srcId="{72378A6E-E744-49F7-8863-C76946B3DDDD}" destId="{73C6E674-3A09-4706-99E4-404CA3983EF6}" srcOrd="0" destOrd="0" presId="urn:microsoft.com/office/officeart/2005/8/layout/process1"/>
    <dgm:cxn modelId="{A3A0796E-FDB5-42A7-B784-1B89FE5D650B}" srcId="{712D917E-FE20-4723-9C09-CE56F00CBC3C}" destId="{3D77A2C2-3E87-468E-9F41-0580EB050146}" srcOrd="1" destOrd="0" parTransId="{2BFFFBA4-8A94-4577-81F6-C8858EB7A5C6}" sibTransId="{CCE19885-822D-4FC2-938E-A85B1791BAA4}"/>
    <dgm:cxn modelId="{F08B138F-CDDB-49DB-9243-FF3CB6B46A0C}" type="presOf" srcId="{3D77A2C2-3E87-468E-9F41-0580EB050146}" destId="{810413E1-B41A-4A73-99A1-F0B366F6CDE2}" srcOrd="0" destOrd="0" presId="urn:microsoft.com/office/officeart/2005/8/layout/process1"/>
    <dgm:cxn modelId="{E86C9094-736D-48B9-852A-0CCD0543E035}" type="presOf" srcId="{CCE19885-822D-4FC2-938E-A85B1791BAA4}" destId="{2EF027DA-4FC5-4549-82BA-5C3B59D1AE35}" srcOrd="1" destOrd="0" presId="urn:microsoft.com/office/officeart/2005/8/layout/process1"/>
    <dgm:cxn modelId="{87BF8DB0-F55D-4721-9239-ECF06DB7B839}" type="presOf" srcId="{6E982165-ABFB-4203-BE05-C8FF58A35896}" destId="{E9CF8C3A-61B4-4C28-BC4D-7FA17CF858A9}" srcOrd="0" destOrd="0" presId="urn:microsoft.com/office/officeart/2005/8/layout/process1"/>
    <dgm:cxn modelId="{86D652DC-5E87-4C4B-9BEB-9FF38370DBBC}" type="presOf" srcId="{CCE19885-822D-4FC2-938E-A85B1791BAA4}" destId="{EB37E565-04CD-4728-8780-80F51E812A81}" srcOrd="0" destOrd="0" presId="urn:microsoft.com/office/officeart/2005/8/layout/process1"/>
    <dgm:cxn modelId="{317E3C63-91EE-4A9E-8D62-98E5BE206FAC}" type="presParOf" srcId="{BCD89D68-B621-4C4E-82D2-D44A43F22BD6}" destId="{73C6E674-3A09-4706-99E4-404CA3983EF6}" srcOrd="0" destOrd="0" presId="urn:microsoft.com/office/officeart/2005/8/layout/process1"/>
    <dgm:cxn modelId="{B8A9C1CE-2913-42F6-A8C4-411D38A2C374}" type="presParOf" srcId="{BCD89D68-B621-4C4E-82D2-D44A43F22BD6}" destId="{D61C3C11-0882-4EAF-ABF8-532F091DF920}" srcOrd="1" destOrd="0" presId="urn:microsoft.com/office/officeart/2005/8/layout/process1"/>
    <dgm:cxn modelId="{C89EFA2D-5170-4B63-A0AC-1F930B9AFBC9}" type="presParOf" srcId="{D61C3C11-0882-4EAF-ABF8-532F091DF920}" destId="{9B94C8F1-B156-4B91-9608-A2C0B923EBD7}" srcOrd="0" destOrd="0" presId="urn:microsoft.com/office/officeart/2005/8/layout/process1"/>
    <dgm:cxn modelId="{651ECB44-DDC2-41BA-B859-CA48AC9B0F0B}" type="presParOf" srcId="{BCD89D68-B621-4C4E-82D2-D44A43F22BD6}" destId="{810413E1-B41A-4A73-99A1-F0B366F6CDE2}" srcOrd="2" destOrd="0" presId="urn:microsoft.com/office/officeart/2005/8/layout/process1"/>
    <dgm:cxn modelId="{BE7E44B4-5A49-4A3D-9A51-7FF31ED830BF}" type="presParOf" srcId="{BCD89D68-B621-4C4E-82D2-D44A43F22BD6}" destId="{EB37E565-04CD-4728-8780-80F51E812A81}" srcOrd="3" destOrd="0" presId="urn:microsoft.com/office/officeart/2005/8/layout/process1"/>
    <dgm:cxn modelId="{8010D501-3AA3-472E-973B-6E96D6EA170A}" type="presParOf" srcId="{EB37E565-04CD-4728-8780-80F51E812A81}" destId="{2EF027DA-4FC5-4549-82BA-5C3B59D1AE35}" srcOrd="0" destOrd="0" presId="urn:microsoft.com/office/officeart/2005/8/layout/process1"/>
    <dgm:cxn modelId="{AC6E4893-6533-4097-BB72-21B2C53039A2}" type="presParOf" srcId="{BCD89D68-B621-4C4E-82D2-D44A43F22BD6}" destId="{E9CF8C3A-61B4-4C28-BC4D-7FA17CF858A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1" i="0" u="sng"/>
            <a:t>Fall 2021</a:t>
          </a:r>
        </a:p>
        <a:p>
          <a:r>
            <a:rPr lang="en-US" b="0" i="0" u="none"/>
            <a:t>GO Team Developed 2021-2025 Strategic Plan</a:t>
          </a:r>
          <a:endParaRPr lang="en-US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</a:p>
      </dgm:t>
    </dgm:pt>
    <dgm:pt modelId="{0F6BA1FB-59E5-4F16-A7B4-1533BB1F09E4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1" i="0" u="sng"/>
            <a:t>Summer</a:t>
          </a:r>
        </a:p>
        <a:p>
          <a:r>
            <a:rPr lang="en-US"/>
            <a:t>School Leadership completed Needs Assessment and defined overarching needs</a:t>
          </a:r>
        </a:p>
        <a:p>
          <a:endParaRPr lang="en-US"/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</a:p>
      </dgm:t>
    </dgm:pt>
    <dgm:pt modelId="{1D096F01-AEA8-401D-8348-98E9A81F3CE0}">
      <dgm:prSet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1" i="0" u="sng"/>
            <a:t>August</a:t>
          </a:r>
        </a:p>
        <a:p>
          <a:r>
            <a:rPr lang="en-US" b="0" u="none"/>
            <a:t>School Leadership completed Continuous Improvement Plan</a:t>
          </a:r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3</a:t>
          </a:r>
        </a:p>
      </dgm:t>
    </dgm:pt>
    <dgm:pt modelId="{DE16CBB4-D3F4-44AD-8379-3A5D78B889D5}">
      <dgm:prSet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1" u="sng"/>
            <a:t>Sept. – Dec. </a:t>
          </a:r>
          <a:endParaRPr lang="en-US" b="0" u="none"/>
        </a:p>
        <a:p>
          <a:pPr rtl="0"/>
          <a:r>
            <a:rPr lang="en-US" b="0" u="none">
              <a:latin typeface="Tw Cen MT"/>
            </a:rPr>
            <a:t>GO Team reviews progress on current strategic plan. </a:t>
          </a:r>
        </a:p>
        <a:p>
          <a:endParaRPr lang="en-US" b="0" u="none">
            <a:latin typeface="Tw Cen MT"/>
          </a:endParaRPr>
        </a:p>
        <a:p>
          <a:r>
            <a:rPr lang="en-US" b="1" u="none">
              <a:latin typeface="Tw Cen MT"/>
            </a:rPr>
            <a:t>GO Team develops 2025-2030 School Strategic Plan </a:t>
          </a:r>
          <a:endParaRPr lang="en-US" b="1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</a:p>
      </dgm:t>
    </dgm:pt>
    <dgm:pt modelId="{F7B81412-5EAE-488C-9259-0FA0EB0F090B}">
      <dgm:prSet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1" u="sng"/>
            <a:t>Before Winter Break</a:t>
          </a:r>
        </a:p>
        <a:p>
          <a:r>
            <a:rPr lang="en-US" b="1"/>
            <a:t>GO Team </a:t>
          </a:r>
          <a:r>
            <a:rPr lang="en-US"/>
            <a:t>will take action (vote) on the rank of the strategic plan priorities for </a:t>
          </a:r>
          <a:r>
            <a:rPr lang="en-US">
              <a:latin typeface="Tw Cen MT"/>
            </a:rPr>
            <a:t>SY26-27</a:t>
          </a:r>
          <a:r>
            <a:rPr lang="en-US"/>
            <a:t> in preparation for budget discussions.</a:t>
          </a:r>
        </a:p>
      </dgm:t>
    </dgm:pt>
    <dgm:pt modelId="{C9E63F01-62A4-4331-A67D-7FE563CE9D07}" type="parTrans" cxnId="{AD7281BE-8A99-43C0-9016-4082EB985BF2}">
      <dgm:prSet/>
      <dgm:spPr/>
      <dgm:t>
        <a:bodyPr/>
        <a:lstStyle/>
        <a:p>
          <a:endParaRPr lang="en-US"/>
        </a:p>
      </dgm:t>
    </dgm:pt>
    <dgm:pt modelId="{32E76676-0672-4988-9FB1-308093FF8D5C}" type="sibTrans" cxnId="{AD7281BE-8A99-43C0-9016-4082EB985BF2}">
      <dgm:prSet phldrT="5" phldr="0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US"/>
            <a:t>5</a:t>
          </a:r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5"/>
      <dgm:spPr/>
    </dgm:pt>
    <dgm:pt modelId="{9C3A7F13-9585-42DF-AD32-B56F82B123C8}" type="pres">
      <dgm:prSet presAssocID="{C54063C4-24CD-4834-9424-53756AE38C6B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10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5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5"/>
      <dgm:spPr/>
    </dgm:pt>
    <dgm:pt modelId="{C08FC467-91FE-48BD-B243-273925C2B75A}" type="pres">
      <dgm:prSet presAssocID="{7DBF5CB5-29DD-4671-A0F3-981D48571500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10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5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5"/>
      <dgm:spPr/>
    </dgm:pt>
    <dgm:pt modelId="{4104A2F1-FB99-4C42-8067-46B8EEEC9610}" type="pres">
      <dgm:prSet presAssocID="{6088456C-4B73-4948-985C-DD954DEF44EF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10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5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5" custLinFactNeighborX="-906" custLinFactNeighborY="346"/>
      <dgm:spPr/>
    </dgm:pt>
    <dgm:pt modelId="{AC6B335A-D8B4-46D8-93DE-B9EF1773F6AC}" type="pres">
      <dgm:prSet presAssocID="{C2728830-9A00-4764-A9F1-670DDF9E57B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10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5">
        <dgm:presLayoutVars>
          <dgm:bulletEnabled val="1"/>
        </dgm:presLayoutVars>
      </dgm:prSet>
      <dgm:spPr/>
    </dgm:pt>
    <dgm:pt modelId="{4BE79C5F-B252-4C81-B7E8-356A6349584C}" type="pres">
      <dgm:prSet presAssocID="{C2728830-9A00-4764-A9F1-670DDF9E57B3}" presName="sibTrans" presStyleCnt="0"/>
      <dgm:spPr/>
    </dgm:pt>
    <dgm:pt modelId="{11D9C427-A430-492A-BD3C-E4D081DA46F5}" type="pres">
      <dgm:prSet presAssocID="{F7B81412-5EAE-488C-9259-0FA0EB0F090B}" presName="compositeNode" presStyleCnt="0">
        <dgm:presLayoutVars>
          <dgm:bulletEnabled val="1"/>
        </dgm:presLayoutVars>
      </dgm:prSet>
      <dgm:spPr/>
    </dgm:pt>
    <dgm:pt modelId="{4795DD00-81CA-4D89-AAC9-9CB098B4E837}" type="pres">
      <dgm:prSet presAssocID="{F7B81412-5EAE-488C-9259-0FA0EB0F090B}" presName="bgRect" presStyleLbl="bgAccFollowNode1" presStyleIdx="4" presStyleCnt="5"/>
      <dgm:spPr/>
    </dgm:pt>
    <dgm:pt modelId="{06772805-3643-43C2-9C80-F43268C57C20}" type="pres">
      <dgm:prSet presAssocID="{32E76676-0672-4988-9FB1-308093FF8D5C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F59A8B-7684-4E29-B44F-B0F96367FE70}" type="pres">
      <dgm:prSet presAssocID="{F7B81412-5EAE-488C-9259-0FA0EB0F090B}" presName="bottomLine" presStyleLbl="alignNode1" presStyleIdx="9" presStyleCnt="10">
        <dgm:presLayoutVars/>
      </dgm:prSet>
      <dgm:spPr/>
    </dgm:pt>
    <dgm:pt modelId="{80C8596E-ABE7-41A1-8A35-72244067CF90}" type="pres">
      <dgm:prSet presAssocID="{F7B81412-5EAE-488C-9259-0FA0EB0F090B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0EAB407-DDBC-4E09-A41B-36376F2BB005}" type="presOf" srcId="{32E76676-0672-4988-9FB1-308093FF8D5C}" destId="{06772805-3643-43C2-9C80-F43268C57C20}" srcOrd="0" destOrd="0" presId="urn:microsoft.com/office/officeart/2016/7/layout/BasicLinearProcessNumbered#1"/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7B7DC85A-1097-4B13-A457-5376A39A58E2}" type="presOf" srcId="{F7B81412-5EAE-488C-9259-0FA0EB0F090B}" destId="{80C8596E-ABE7-41A1-8A35-72244067CF90}" srcOrd="1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451EA9B5-F1ED-4BC6-8C22-CD5C870E657E}" type="presOf" srcId="{F7B81412-5EAE-488C-9259-0FA0EB0F090B}" destId="{4795DD00-81CA-4D89-AAC9-9CB098B4E837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AD7281BE-8A99-43C0-9016-4082EB985BF2}" srcId="{0F5B3066-540F-4606-ADEC-65EB1C3E9627}" destId="{F7B81412-5EAE-488C-9259-0FA0EB0F090B}" srcOrd="4" destOrd="0" parTransId="{C9E63F01-62A4-4331-A67D-7FE563CE9D07}" sibTransId="{32E76676-0672-4988-9FB1-308093FF8D5C}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  <dgm:cxn modelId="{4796AC81-FE2B-441F-A0B6-C344625F6E96}" type="presParOf" srcId="{869C0C7E-BD0C-4E5F-8D96-6B8EEC39B952}" destId="{4BE79C5F-B252-4C81-B7E8-356A6349584C}" srcOrd="7" destOrd="0" presId="urn:microsoft.com/office/officeart/2016/7/layout/BasicLinearProcessNumbered#1"/>
    <dgm:cxn modelId="{F640017D-6D0A-4410-A66B-828F2066B1C3}" type="presParOf" srcId="{869C0C7E-BD0C-4E5F-8D96-6B8EEC39B952}" destId="{11D9C427-A430-492A-BD3C-E4D081DA46F5}" srcOrd="8" destOrd="0" presId="urn:microsoft.com/office/officeart/2016/7/layout/BasicLinearProcessNumbered#1"/>
    <dgm:cxn modelId="{3F5AE0F2-FA72-4C37-BCFA-A61C660A8759}" type="presParOf" srcId="{11D9C427-A430-492A-BD3C-E4D081DA46F5}" destId="{4795DD00-81CA-4D89-AAC9-9CB098B4E837}" srcOrd="0" destOrd="0" presId="urn:microsoft.com/office/officeart/2016/7/layout/BasicLinearProcessNumbered#1"/>
    <dgm:cxn modelId="{D1D3C516-0A96-4C35-8949-341CF221BBD1}" type="presParOf" srcId="{11D9C427-A430-492A-BD3C-E4D081DA46F5}" destId="{06772805-3643-43C2-9C80-F43268C57C20}" srcOrd="1" destOrd="0" presId="urn:microsoft.com/office/officeart/2016/7/layout/BasicLinearProcessNumbered#1"/>
    <dgm:cxn modelId="{A39F6DBC-EC8C-42B3-9D5B-962E5C23F626}" type="presParOf" srcId="{11D9C427-A430-492A-BD3C-E4D081DA46F5}" destId="{77F59A8B-7684-4E29-B44F-B0F96367FE70}" srcOrd="2" destOrd="0" presId="urn:microsoft.com/office/officeart/2016/7/layout/BasicLinearProcessNumbered#1"/>
    <dgm:cxn modelId="{37B3E4C3-947D-462B-A3DF-A33AAEB8FA1C}" type="presParOf" srcId="{11D9C427-A430-492A-BD3C-E4D081DA46F5}" destId="{80C8596E-ABE7-41A1-8A35-72244067CF90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6E674-3A09-4706-99E4-404CA3983EF6}">
      <dsp:nvSpPr>
        <dsp:cNvPr id="0" name=""/>
        <dsp:cNvSpPr/>
      </dsp:nvSpPr>
      <dsp:spPr>
        <a:xfrm>
          <a:off x="0" y="344792"/>
          <a:ext cx="2202656" cy="2397969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Strategic Internalize and implement the GA Department of Education Learning plans.  Sacred PLC internalization and Data analyzation time in master schedule. Identify and consistently implement an effective writing plan.</a:t>
          </a:r>
          <a:endParaRPr lang="en-US" sz="1100" kern="1200" dirty="0"/>
        </a:p>
      </dsp:txBody>
      <dsp:txXfrm>
        <a:off x="64514" y="409306"/>
        <a:ext cx="2073628" cy="2268941"/>
      </dsp:txXfrm>
    </dsp:sp>
    <dsp:sp modelId="{D61C3C11-0882-4EAF-ABF8-532F091DF920}">
      <dsp:nvSpPr>
        <dsp:cNvPr id="0" name=""/>
        <dsp:cNvSpPr/>
      </dsp:nvSpPr>
      <dsp:spPr>
        <a:xfrm rot="192073">
          <a:off x="2429872" y="1358468"/>
          <a:ext cx="483251" cy="5462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429985" y="1463672"/>
        <a:ext cx="338276" cy="327754"/>
      </dsp:txXfrm>
    </dsp:sp>
    <dsp:sp modelId="{810413E1-B41A-4A73-99A1-F0B366F6CDE2}">
      <dsp:nvSpPr>
        <dsp:cNvPr id="0" name=""/>
        <dsp:cNvSpPr/>
      </dsp:nvSpPr>
      <dsp:spPr>
        <a:xfrm>
          <a:off x="3113029" y="698589"/>
          <a:ext cx="1950716" cy="202451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By the end of the 2025-2026 school year, the 3rd-5th grade students will increase scoring proficient or above from 23% (SY24-25) to 28% (SY25-26) on the spring 2025 EOG in Math; 3rd-5th grade SWD students will increase scoring proficient or above 5%.</a:t>
          </a:r>
          <a:endParaRPr lang="en-US" sz="1100" kern="1200" dirty="0"/>
        </a:p>
      </dsp:txBody>
      <dsp:txXfrm>
        <a:off x="3170164" y="755724"/>
        <a:ext cx="1836446" cy="1910240"/>
      </dsp:txXfrm>
    </dsp:sp>
    <dsp:sp modelId="{EB37E565-04CD-4728-8780-80F51E812A81}">
      <dsp:nvSpPr>
        <dsp:cNvPr id="0" name=""/>
        <dsp:cNvSpPr/>
      </dsp:nvSpPr>
      <dsp:spPr>
        <a:xfrm rot="21373189">
          <a:off x="5278647" y="1343952"/>
          <a:ext cx="457642" cy="5462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278796" y="1457730"/>
        <a:ext cx="320349" cy="327754"/>
      </dsp:txXfrm>
    </dsp:sp>
    <dsp:sp modelId="{E9CF8C3A-61B4-4C28-BC4D-7FA17CF858A9}">
      <dsp:nvSpPr>
        <dsp:cNvPr id="0" name=""/>
        <dsp:cNvSpPr/>
      </dsp:nvSpPr>
      <dsp:spPr>
        <a:xfrm>
          <a:off x="5925343" y="647812"/>
          <a:ext cx="2202656" cy="1737784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Subgroup Proficiency Students with Disabilities</a:t>
          </a:r>
        </a:p>
      </dsp:txBody>
      <dsp:txXfrm>
        <a:off x="5976241" y="698710"/>
        <a:ext cx="2100860" cy="1635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6E674-3A09-4706-99E4-404CA3983EF6}">
      <dsp:nvSpPr>
        <dsp:cNvPr id="0" name=""/>
        <dsp:cNvSpPr/>
      </dsp:nvSpPr>
      <dsp:spPr>
        <a:xfrm>
          <a:off x="4122" y="520900"/>
          <a:ext cx="2213891" cy="152656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Strategic Internalize and implement the GA Department of Education Learning plans.  Sacred PLC internalization and Data analyzation time in master schedule. Identify and consistently implement an effective writing plan.</a:t>
          </a:r>
        </a:p>
      </dsp:txBody>
      <dsp:txXfrm>
        <a:off x="48834" y="565612"/>
        <a:ext cx="2124467" cy="1437139"/>
      </dsp:txXfrm>
    </dsp:sp>
    <dsp:sp modelId="{D61C3C11-0882-4EAF-ABF8-532F091DF920}">
      <dsp:nvSpPr>
        <dsp:cNvPr id="0" name=""/>
        <dsp:cNvSpPr/>
      </dsp:nvSpPr>
      <dsp:spPr>
        <a:xfrm rot="51890">
          <a:off x="2436866" y="1033175"/>
          <a:ext cx="464075" cy="549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436874" y="1141933"/>
        <a:ext cx="324853" cy="329427"/>
      </dsp:txXfrm>
    </dsp:sp>
    <dsp:sp modelId="{810413E1-B41A-4A73-99A1-F0B366F6CDE2}">
      <dsp:nvSpPr>
        <dsp:cNvPr id="0" name=""/>
        <dsp:cNvSpPr/>
      </dsp:nvSpPr>
      <dsp:spPr>
        <a:xfrm>
          <a:off x="3093528" y="588618"/>
          <a:ext cx="1940940" cy="148027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+mn-lt"/>
              <a:cs typeface="Times New Roman" panose="02020603050405020304" pitchFamily="18" charset="0"/>
            </a:rPr>
            <a:t>By the end of the 2025-2026 school year, the 3rd-5th grade students will increase scoring proficient or above from 19% (SY24-25) to 24% (SY25-26) on the spring 2026 EOG on ELA; 3rd-5th grade SWD students will increase scoring proficient or above from 0% (SY24-25) to 5% (SY25-26) on the spring EOG on ELA.</a:t>
          </a:r>
          <a:endParaRPr lang="en-US" sz="900" kern="1200" dirty="0">
            <a:latin typeface="+mn-lt"/>
            <a:cs typeface="Times New Roman" panose="02020603050405020304" pitchFamily="18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3136884" y="631974"/>
        <a:ext cx="1854228" cy="1393565"/>
      </dsp:txXfrm>
    </dsp:sp>
    <dsp:sp modelId="{EB37E565-04CD-4728-8780-80F51E812A81}">
      <dsp:nvSpPr>
        <dsp:cNvPr id="0" name=""/>
        <dsp:cNvSpPr/>
      </dsp:nvSpPr>
      <dsp:spPr>
        <a:xfrm rot="21548460">
          <a:off x="5258342" y="1032768"/>
          <a:ext cx="474720" cy="549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258350" y="1143645"/>
        <a:ext cx="332304" cy="329427"/>
      </dsp:txXfrm>
    </dsp:sp>
    <dsp:sp modelId="{E9CF8C3A-61B4-4C28-BC4D-7FA17CF858A9}">
      <dsp:nvSpPr>
        <dsp:cNvPr id="0" name=""/>
        <dsp:cNvSpPr/>
      </dsp:nvSpPr>
      <dsp:spPr>
        <a:xfrm>
          <a:off x="5930067" y="733146"/>
          <a:ext cx="2213891" cy="110207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Subgroup Proficiency Students with Disabilities</a:t>
          </a:r>
        </a:p>
      </dsp:txBody>
      <dsp:txXfrm>
        <a:off x="5962346" y="765425"/>
        <a:ext cx="2149333" cy="1037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6E674-3A09-4706-99E4-404CA3983EF6}">
      <dsp:nvSpPr>
        <dsp:cNvPr id="0" name=""/>
        <dsp:cNvSpPr/>
      </dsp:nvSpPr>
      <dsp:spPr>
        <a:xfrm>
          <a:off x="0" y="612291"/>
          <a:ext cx="2226468" cy="164897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Utilize Parent Liaison to spearhead all student and family engagement activities and partnerships. Utilize Attendance Specialist to create attendance initiatives that support all areas of the student experience.</a:t>
          </a:r>
        </a:p>
      </dsp:txBody>
      <dsp:txXfrm>
        <a:off x="48297" y="660588"/>
        <a:ext cx="2129874" cy="1552384"/>
      </dsp:txXfrm>
    </dsp:sp>
    <dsp:sp modelId="{D61C3C11-0882-4EAF-ABF8-532F091DF920}">
      <dsp:nvSpPr>
        <dsp:cNvPr id="0" name=""/>
        <dsp:cNvSpPr/>
      </dsp:nvSpPr>
      <dsp:spPr>
        <a:xfrm rot="93804">
          <a:off x="2449543" y="1203629"/>
          <a:ext cx="473281" cy="552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449569" y="1312125"/>
        <a:ext cx="331297" cy="331298"/>
      </dsp:txXfrm>
    </dsp:sp>
    <dsp:sp modelId="{810413E1-B41A-4A73-99A1-F0B366F6CDE2}">
      <dsp:nvSpPr>
        <dsp:cNvPr id="0" name=""/>
        <dsp:cNvSpPr/>
      </dsp:nvSpPr>
      <dsp:spPr>
        <a:xfrm>
          <a:off x="3119120" y="858541"/>
          <a:ext cx="1889759" cy="131755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During the 2025-2026 school year, there will be an increase from 49.4% to at least 65%, reflecting a schoolwide commitment to attendance initiatives and proactive behavioral interventions, measured by the CCRPI attendance rate. </a:t>
          </a:r>
        </a:p>
      </dsp:txBody>
      <dsp:txXfrm>
        <a:off x="3157710" y="897131"/>
        <a:ext cx="1812579" cy="1240370"/>
      </dsp:txXfrm>
    </dsp:sp>
    <dsp:sp modelId="{EB37E565-04CD-4728-8780-80F51E812A81}">
      <dsp:nvSpPr>
        <dsp:cNvPr id="0" name=""/>
        <dsp:cNvSpPr/>
      </dsp:nvSpPr>
      <dsp:spPr>
        <a:xfrm rot="21405081">
          <a:off x="5231662" y="1161509"/>
          <a:ext cx="473866" cy="552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231776" y="1275970"/>
        <a:ext cx="331706" cy="331298"/>
      </dsp:txXfrm>
    </dsp:sp>
    <dsp:sp modelId="{E9CF8C3A-61B4-4C28-BC4D-7FA17CF858A9}">
      <dsp:nvSpPr>
        <dsp:cNvPr id="0" name=""/>
        <dsp:cNvSpPr/>
      </dsp:nvSpPr>
      <dsp:spPr>
        <a:xfrm>
          <a:off x="5901531" y="639903"/>
          <a:ext cx="2226468" cy="141985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Attendance</a:t>
          </a:r>
        </a:p>
      </dsp:txBody>
      <dsp:txXfrm>
        <a:off x="5943117" y="681489"/>
        <a:ext cx="2143296" cy="13366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3484" y="517200"/>
          <a:ext cx="1886775" cy="264148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u="sng" kern="1200"/>
            <a:t>Fall 2021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kern="1200"/>
            <a:t>GO Team Developed 2021-2025 Strategic Plan</a:t>
          </a:r>
          <a:endParaRPr lang="en-US" sz="1100" kern="1200"/>
        </a:p>
      </dsp:txBody>
      <dsp:txXfrm>
        <a:off x="3484" y="1520965"/>
        <a:ext cx="1886775" cy="1584891"/>
      </dsp:txXfrm>
    </dsp:sp>
    <dsp:sp modelId="{9C3A7F13-9585-42DF-AD32-B56F82B123C8}">
      <dsp:nvSpPr>
        <dsp:cNvPr id="0" name=""/>
        <dsp:cNvSpPr/>
      </dsp:nvSpPr>
      <dsp:spPr>
        <a:xfrm>
          <a:off x="550649" y="781349"/>
          <a:ext cx="792445" cy="792445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</a:p>
      </dsp:txBody>
      <dsp:txXfrm>
        <a:off x="666700" y="897400"/>
        <a:ext cx="560343" cy="560343"/>
      </dsp:txXfrm>
    </dsp:sp>
    <dsp:sp modelId="{923B2301-552B-45D2-9EF0-53A10AA17FC6}">
      <dsp:nvSpPr>
        <dsp:cNvPr id="0" name=""/>
        <dsp:cNvSpPr/>
      </dsp:nvSpPr>
      <dsp:spPr>
        <a:xfrm>
          <a:off x="3484" y="3158615"/>
          <a:ext cx="188677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078938" y="517200"/>
          <a:ext cx="1886775" cy="264148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u="sng" kern="1200"/>
            <a:t>Summer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School Leadership completed Needs Assessment and defined overarching needs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078938" y="1520965"/>
        <a:ext cx="1886775" cy="1584891"/>
      </dsp:txXfrm>
    </dsp:sp>
    <dsp:sp modelId="{C08FC467-91FE-48BD-B243-273925C2B75A}">
      <dsp:nvSpPr>
        <dsp:cNvPr id="0" name=""/>
        <dsp:cNvSpPr/>
      </dsp:nvSpPr>
      <dsp:spPr>
        <a:xfrm>
          <a:off x="2626103" y="781349"/>
          <a:ext cx="792445" cy="792445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</a:p>
      </dsp:txBody>
      <dsp:txXfrm>
        <a:off x="2742154" y="897400"/>
        <a:ext cx="560343" cy="560343"/>
      </dsp:txXfrm>
    </dsp:sp>
    <dsp:sp modelId="{DE393E47-CBB6-4D77-A342-C9AFD9FC8CB6}">
      <dsp:nvSpPr>
        <dsp:cNvPr id="0" name=""/>
        <dsp:cNvSpPr/>
      </dsp:nvSpPr>
      <dsp:spPr>
        <a:xfrm>
          <a:off x="2078938" y="3158615"/>
          <a:ext cx="188677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4154392" y="517200"/>
          <a:ext cx="1886775" cy="264148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u="sng" kern="1200"/>
            <a:t>August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u="none" kern="1200"/>
            <a:t>School Leadership completed Continuous Improvement Plan</a:t>
          </a:r>
        </a:p>
      </dsp:txBody>
      <dsp:txXfrm>
        <a:off x="4154392" y="1520965"/>
        <a:ext cx="1886775" cy="1584891"/>
      </dsp:txXfrm>
    </dsp:sp>
    <dsp:sp modelId="{4104A2F1-FB99-4C42-8067-46B8EEEC9610}">
      <dsp:nvSpPr>
        <dsp:cNvPr id="0" name=""/>
        <dsp:cNvSpPr/>
      </dsp:nvSpPr>
      <dsp:spPr>
        <a:xfrm>
          <a:off x="4701557" y="781349"/>
          <a:ext cx="792445" cy="792445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</a:p>
      </dsp:txBody>
      <dsp:txXfrm>
        <a:off x="4817608" y="897400"/>
        <a:ext cx="560343" cy="560343"/>
      </dsp:txXfrm>
    </dsp:sp>
    <dsp:sp modelId="{2EB92C72-3528-4913-AFF6-FF0B4F338399}">
      <dsp:nvSpPr>
        <dsp:cNvPr id="0" name=""/>
        <dsp:cNvSpPr/>
      </dsp:nvSpPr>
      <dsp:spPr>
        <a:xfrm>
          <a:off x="4154392" y="3158615"/>
          <a:ext cx="1886775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6212751" y="526340"/>
          <a:ext cx="1886775" cy="264148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/>
            <a:t>Sept. – Dec. </a:t>
          </a:r>
          <a:endParaRPr lang="en-US" sz="1100" b="0" u="none" kern="1200"/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u="none" kern="1200">
              <a:latin typeface="Tw Cen MT"/>
            </a:rPr>
            <a:t>GO Team reviews progress on current strategic plan.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0" u="none" kern="1200">
            <a:latin typeface="Tw Cen MT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>
              <a:latin typeface="Tw Cen MT"/>
            </a:rPr>
            <a:t>GO Team develops 2025-2030 School Strategic Plan </a:t>
          </a:r>
          <a:endParaRPr lang="en-US" sz="1100" b="1" kern="1200"/>
        </a:p>
      </dsp:txBody>
      <dsp:txXfrm>
        <a:off x="6212751" y="1530105"/>
        <a:ext cx="1886775" cy="1584891"/>
      </dsp:txXfrm>
    </dsp:sp>
    <dsp:sp modelId="{AC6B335A-D8B4-46D8-93DE-B9EF1773F6AC}">
      <dsp:nvSpPr>
        <dsp:cNvPr id="0" name=""/>
        <dsp:cNvSpPr/>
      </dsp:nvSpPr>
      <dsp:spPr>
        <a:xfrm>
          <a:off x="6777010" y="781349"/>
          <a:ext cx="792445" cy="792445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</a:p>
      </dsp:txBody>
      <dsp:txXfrm>
        <a:off x="6893061" y="897400"/>
        <a:ext cx="560343" cy="560343"/>
      </dsp:txXfrm>
    </dsp:sp>
    <dsp:sp modelId="{7B3E0A16-DB85-46CA-87D6-4D39F6DBFC52}">
      <dsp:nvSpPr>
        <dsp:cNvPr id="0" name=""/>
        <dsp:cNvSpPr/>
      </dsp:nvSpPr>
      <dsp:spPr>
        <a:xfrm>
          <a:off x="6229845" y="3158615"/>
          <a:ext cx="188677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DD00-81CA-4D89-AAC9-9CB098B4E837}">
      <dsp:nvSpPr>
        <dsp:cNvPr id="0" name=""/>
        <dsp:cNvSpPr/>
      </dsp:nvSpPr>
      <dsp:spPr>
        <a:xfrm>
          <a:off x="8305299" y="517200"/>
          <a:ext cx="1886775" cy="264148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/>
            <a:t>Before Winter Break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GO Team </a:t>
          </a:r>
          <a:r>
            <a:rPr lang="en-US" sz="1100" kern="1200"/>
            <a:t>will take action (vote) on the rank of the strategic plan priorities for </a:t>
          </a:r>
          <a:r>
            <a:rPr lang="en-US" sz="1100" kern="1200">
              <a:latin typeface="Tw Cen MT"/>
            </a:rPr>
            <a:t>SY26-27</a:t>
          </a:r>
          <a:r>
            <a:rPr lang="en-US" sz="1100" kern="1200"/>
            <a:t> in preparation for budget discussions.</a:t>
          </a:r>
        </a:p>
      </dsp:txBody>
      <dsp:txXfrm>
        <a:off x="8305299" y="1520965"/>
        <a:ext cx="1886775" cy="1584891"/>
      </dsp:txXfrm>
    </dsp:sp>
    <dsp:sp modelId="{06772805-3643-43C2-9C80-F43268C57C20}">
      <dsp:nvSpPr>
        <dsp:cNvPr id="0" name=""/>
        <dsp:cNvSpPr/>
      </dsp:nvSpPr>
      <dsp:spPr>
        <a:xfrm>
          <a:off x="8852464" y="781349"/>
          <a:ext cx="792445" cy="792445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</a:t>
          </a:r>
        </a:p>
      </dsp:txBody>
      <dsp:txXfrm>
        <a:off x="8968515" y="897400"/>
        <a:ext cx="560343" cy="560343"/>
      </dsp:txXfrm>
    </dsp:sp>
    <dsp:sp modelId="{77F59A8B-7684-4E29-B44F-B0F96367FE70}">
      <dsp:nvSpPr>
        <dsp:cNvPr id="0" name=""/>
        <dsp:cNvSpPr/>
      </dsp:nvSpPr>
      <dsp:spPr>
        <a:xfrm>
          <a:off x="8305299" y="3158615"/>
          <a:ext cx="1886775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65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2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05777-22C7-B190-BC76-20D1A8A1C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DE7D1-8282-1623-4D9B-4ADE80063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1A6D3-83C1-DB9E-A8DB-39F6BDEC9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12152-C321-D56F-1C91-29F86847B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D6E2-5CF6-4D83-A048-1577DD4C32B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81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7378-762C-91EF-075F-5AADC9CFC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CDC1B-F8D5-2691-3A09-4EB6E8985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DAF81-3C63-7AA2-59A0-45646B295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Principals: Based on your15-Day count, please give your GO Team an overview of your projected vs. 8/22 enrolled numbers as well as information on your FY26 budget adjustment. 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A8975-83DF-150B-101F-6A3FD8931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D6E2-5CF6-4D83-A048-1577DD4C32B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6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DDBA-72FA-0FA0-957A-01852BF1A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DA3F2-2CEB-501E-B0B6-707A99F45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7325F-2ED1-E9A8-1BBC-F86BDF47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Review the previously discussed plan for the FY26 Leveling Reserve as discussed by the GO Team in your Feb. 2025 Budget Feedback meeting and March 2025 Approval meeting.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13B91-1235-3382-3766-F9A7C5C15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89C57-55D7-40A4-A101-E74FAC7A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65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6961C-ECC5-CBA9-E5D3-A58884EB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28F72-A598-487B-D94F-17CD3C957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C68BD-B44E-108A-66FB-446E13384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Review the previously discussed plan for the FY26 Title I Holdback as discussed by the GO Team in your Feb. 2025 Budget Feedback meeting and March 2025 Approval meeting.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6E43D-2269-9104-2362-E174A239F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89C57-55D7-40A4-A101-E74FAC7A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0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4ECA-11AD-15CE-79E9-2DF3E543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5332C-1121-B38E-4EBA-A36939DBA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6363" y="109538"/>
            <a:ext cx="4643437" cy="26114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4DEAA-2D6C-EBD6-C96A-2832E8726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/>
          </a:p>
          <a:p>
            <a:r>
              <a:rPr lang="en-US" sz="1400"/>
              <a:t>Next on our agenda, we’d like to welcome our representative to the Long-Range Comprehensive Facilities Master Plan Taskforce. As many of you know, this taskforce plays a key role in shaping the future of our district’s facilities — ensuring they are aligned with projected enrollment, instructional needs, safety standards, and long-term community use."</a:t>
            </a:r>
          </a:p>
          <a:p>
            <a:endParaRPr lang="en-US" sz="1400"/>
          </a:p>
          <a:p>
            <a:r>
              <a:rPr lang="en-US" sz="1400"/>
              <a:t>Over the summer, the taskforce has been hard at work reviewing data, exploring options, and engaging in important planning conversations. </a:t>
            </a:r>
            <a:r>
              <a:rPr lang="en-US" sz="1400">
                <a:solidFill>
                  <a:srgbClr val="0070C0"/>
                </a:solidFill>
              </a:rPr>
              <a:t>[Name of Representative]</a:t>
            </a:r>
            <a:r>
              <a:rPr lang="en-US" sz="1400"/>
              <a:t> will share an update on what’s been done so far, any key decisions or recommendations that have been made, and what’s ahead — including opportunities for the public to provide input.</a:t>
            </a:r>
          </a:p>
          <a:p>
            <a:endParaRPr lang="en-US" sz="1400"/>
          </a:p>
          <a:p>
            <a:r>
              <a:rPr lang="en-US" sz="1400" i="1">
                <a:solidFill>
                  <a:srgbClr val="0070C0"/>
                </a:solidFill>
              </a:rPr>
              <a:t>[Allow the FMP representative to provide an update and answers questions.  After this is concluded:]</a:t>
            </a:r>
            <a:endParaRPr lang="en-US" sz="1400">
              <a:solidFill>
                <a:srgbClr val="0070C0"/>
              </a:solidFill>
            </a:endParaRPr>
          </a:p>
          <a:p>
            <a:endParaRPr lang="en-US" sz="1400"/>
          </a:p>
          <a:p>
            <a:r>
              <a:rPr lang="en-US" sz="1400"/>
              <a:t>Thank you </a:t>
            </a:r>
            <a:r>
              <a:rPr lang="en-US" sz="1400">
                <a:solidFill>
                  <a:srgbClr val="0070C0"/>
                </a:solidFill>
              </a:rPr>
              <a:t>[Name of Representative]</a:t>
            </a:r>
            <a:r>
              <a:rPr lang="en-US" sz="1400"/>
              <a:t>.</a:t>
            </a:r>
          </a:p>
          <a:p>
            <a:endParaRPr lang="en-US" sz="1400"/>
          </a:p>
          <a:p>
            <a:r>
              <a:rPr lang="en-US" sz="1400"/>
              <a:t>A report will be presented to the Board at its August 11 meeting, and the options will become public the week of August 18. </a:t>
            </a:r>
          </a:p>
          <a:p>
            <a:endParaRPr lang="en-US" sz="1400"/>
          </a:p>
          <a:p>
            <a:r>
              <a:rPr lang="en-US" sz="1400"/>
              <a:t>There are several upcoming public meetings where you can learn more and share your thoughts. The next public  meetings are scheduled for: August 25, October 20, and November 10</a:t>
            </a:r>
          </a:p>
          <a:p>
            <a:endParaRPr lang="en-US" sz="1400"/>
          </a:p>
          <a:p>
            <a:r>
              <a:rPr lang="en-US" sz="1400"/>
              <a:t>On each date, there will be a virtual meeting at noon and an in-person meeting at the Central Office at 6PM.</a:t>
            </a:r>
          </a:p>
          <a:p>
            <a:r>
              <a:rPr lang="en-US" sz="1400"/>
              <a:t>   </a:t>
            </a:r>
          </a:p>
          <a:p>
            <a:r>
              <a:rPr lang="en-US" sz="1400"/>
              <a:t>I strongly encourage you all to attend these meetings. This is a critical time for public input, and your voice is essential.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EC48C-FFF5-FA82-95AA-1BAC56710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D6E2-5CF6-4D83-A048-1577DD4C32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2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C30DA-BA06-5FE6-D79D-D6E662A35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23E9A-3155-FAFB-CB43-8B2BCE503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6363" y="109538"/>
            <a:ext cx="4643437" cy="26114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86B24-469F-A596-05AF-2ACAD6649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  <a:p>
            <a:r>
              <a:rPr lang="en-US" sz="1400"/>
              <a:t>Before we move on, I want to highlight an important upcoming event: the </a:t>
            </a:r>
            <a:r>
              <a:rPr lang="en-US" sz="1400" b="1"/>
              <a:t>G3 Summit</a:t>
            </a:r>
            <a:r>
              <a:rPr lang="en-US" sz="1400"/>
              <a:t> on </a:t>
            </a:r>
            <a:r>
              <a:rPr lang="en-US" sz="1400" b="1"/>
              <a:t>Saturday, September 27 </a:t>
            </a:r>
            <a:r>
              <a:rPr lang="en-US" sz="1400" b="0"/>
              <a:t>at the Atlanta College and Career Academy.</a:t>
            </a:r>
          </a:p>
          <a:p>
            <a:endParaRPr lang="en-US" sz="1400"/>
          </a:p>
          <a:p>
            <a:r>
              <a:rPr lang="en-US" sz="1400" b="1"/>
              <a:t>We need as many GO Team members as possible to attend</a:t>
            </a:r>
            <a:r>
              <a:rPr lang="en-US" sz="1400"/>
              <a:t> — this is a critical opportunity to come together, in person, and shape the future of our schools. Strategic planning for 2025–2030 is underway, and your voices, ideas, and leadership are essential.</a:t>
            </a:r>
          </a:p>
          <a:p>
            <a:endParaRPr lang="en-US" sz="1400"/>
          </a:p>
          <a:p>
            <a:r>
              <a:rPr lang="en-US" sz="1400"/>
              <a:t>You’ll be learning about your school’s new strategic plan, best practices for stakeholder engagement, and how this work connects to </a:t>
            </a:r>
            <a:r>
              <a:rPr lang="en-US" sz="1400" b="1"/>
              <a:t>APS Forward 2040</a:t>
            </a:r>
            <a:r>
              <a:rPr lang="en-US" sz="1400"/>
              <a:t> — plus much more.</a:t>
            </a:r>
          </a:p>
          <a:p>
            <a:endParaRPr lang="en-US" sz="1400"/>
          </a:p>
          <a:p>
            <a:r>
              <a:rPr lang="en-US" sz="1400"/>
              <a:t>Please save the date and plan to attend! Come ready to collaborate, contribute, and create the future together.</a:t>
            </a:r>
          </a:p>
          <a:p>
            <a:endParaRPr lang="en-US" sz="1400"/>
          </a:p>
          <a:p>
            <a:r>
              <a:rPr lang="en-US" sz="1400"/>
              <a:t>More information will be coming soon.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465BA-6EDC-CCA2-C40C-790A6DBDC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D6E2-5CF6-4D83-A048-1577DD4C32B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0793F00-0293-4DD0-07A3-4F6E66E30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585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170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978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39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69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3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87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6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951" y="430571"/>
            <a:ext cx="10671048" cy="76809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837C36C8-2FED-7E20-EEC1-CEF6E38BE9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tx2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91862" y="6442637"/>
            <a:ext cx="987552" cy="27432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954FC63E-9EF6-0E10-E1F2-3BE81BE3BE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5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A764DBBB-FAF7-2D46-F611-92F4309C7D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93D8C4E3-6A1D-96D0-1977-98558508ED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1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/>
        </p:nvSpPr>
        <p:spPr>
          <a:xfrm>
            <a:off x="1600202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/>
        </p:nvSpPr>
        <p:spPr>
          <a:xfrm>
            <a:off x="2795589" y="0"/>
            <a:ext cx="6803143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015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/>
        </p:nvGrpSpPr>
        <p:grpSpPr>
          <a:xfrm>
            <a:off x="6452305" y="3405021"/>
            <a:ext cx="5739697" cy="3467971"/>
            <a:chOff x="5009037" y="2525712"/>
            <a:chExt cx="7170193" cy="4332288"/>
          </a:xfrm>
          <a:solidFill>
            <a:schemeClr val="accent3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/>
        </p:nvGrpSpPr>
        <p:grpSpPr>
          <a:xfrm flipH="1" flipV="1">
            <a:off x="6465612" y="2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9" y="4577660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lvl1pPr>
            <a:lvl2pPr marL="260604">
              <a:lnSpc>
                <a:spcPct val="150000"/>
              </a:lnSpc>
              <a:spcBef>
                <a:spcPts val="0"/>
              </a:spcBef>
              <a:defRPr sz="1500"/>
            </a:lvl2pPr>
            <a:lvl3pPr marL="514350">
              <a:lnSpc>
                <a:spcPct val="150000"/>
              </a:lnSpc>
              <a:spcBef>
                <a:spcPts val="0"/>
              </a:spcBef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639154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/>
        </p:nvSpPr>
        <p:spPr>
          <a:xfrm>
            <a:off x="0" y="3427338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/>
        </p:nvSpPr>
        <p:spPr>
          <a:xfrm>
            <a:off x="0" y="3427338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/>
        </p:nvSpPr>
        <p:spPr>
          <a:xfrm>
            <a:off x="2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/>
        </p:nvSpPr>
        <p:spPr>
          <a:xfrm>
            <a:off x="2" y="871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5322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tx1"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/>
        </p:nvSpPr>
        <p:spPr>
          <a:xfrm>
            <a:off x="7610253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/>
        </p:nvSpPr>
        <p:spPr>
          <a:xfrm>
            <a:off x="9883919" y="4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/>
        </p:nvSpPr>
        <p:spPr>
          <a:xfrm>
            <a:off x="8395731" y="4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/>
        </p:nvSpPr>
        <p:spPr>
          <a:xfrm>
            <a:off x="1390855" y="3130664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accent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230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6027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/>
        </p:nvSpPr>
        <p:spPr>
          <a:xfrm>
            <a:off x="9866106" y="0"/>
            <a:ext cx="2325895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chemeClr val="accent5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6412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247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7500" b="1"/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1" y="4308477"/>
            <a:ext cx="3932239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7500" b="1"/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tx1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/>
        </p:nvSpPr>
        <p:spPr>
          <a:xfrm>
            <a:off x="-9414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9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/>
        </p:nvSpPr>
        <p:spPr bwMode="auto">
          <a:xfrm flipH="1">
            <a:off x="2535251" y="4308468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/>
        </p:nvSpPr>
        <p:spPr bwMode="auto">
          <a:xfrm flipH="1">
            <a:off x="-10617" y="4308468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7619" y="6281928"/>
            <a:ext cx="987552" cy="274320"/>
          </a:xfrm>
        </p:spPr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6613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/>
        </p:nvSpPr>
        <p:spPr>
          <a:xfrm>
            <a:off x="68533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5533" y="6413863"/>
            <a:ext cx="987552" cy="274320"/>
          </a:xfrm>
        </p:spPr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9" y="2491686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1" y="2491686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1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6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6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6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26903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/>
        </p:nvSpPr>
        <p:spPr>
          <a:xfrm>
            <a:off x="0" y="0"/>
            <a:ext cx="2838451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/>
        </p:nvSpPr>
        <p:spPr>
          <a:xfrm>
            <a:off x="2" y="3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332" y="1423338"/>
            <a:ext cx="10671048" cy="76809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7983" y="6457406"/>
            <a:ext cx="987552" cy="274320"/>
          </a:xfrm>
        </p:spPr>
        <p:txBody>
          <a:bodyPr/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5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/>
        </p:nvCxnSpPr>
        <p:spPr>
          <a:xfrm>
            <a:off x="739399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9447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E5F0C423-A6CD-468D-1F5B-BCD44C11E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1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8" y="3440506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35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125"/>
            </a:lvl1pPr>
            <a:lvl2pPr>
              <a:defRPr sz="97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35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125"/>
            </a:lvl1pPr>
            <a:lvl2pPr>
              <a:defRPr sz="97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04448" y="6559868"/>
            <a:ext cx="987552" cy="274320"/>
          </a:xfrm>
        </p:spPr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7437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964" y="6510528"/>
            <a:ext cx="987552" cy="274320"/>
          </a:xfrm>
        </p:spPr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260604" indent="-260604" algn="l">
              <a:spcBef>
                <a:spcPts val="270"/>
              </a:spcBef>
              <a:buFont typeface="Arial" panose="020B0604020202020204" pitchFamily="34" charset="0"/>
              <a:buChar char="•"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260604" indent="-260604" algn="l">
              <a:spcBef>
                <a:spcPts val="270"/>
              </a:spcBef>
              <a:buFont typeface="Arial" panose="020B0604020202020204" pitchFamily="34" charset="0"/>
              <a:buChar char="•"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75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260604" indent="-260604" algn="l">
              <a:spcBef>
                <a:spcPts val="270"/>
              </a:spcBef>
              <a:buFont typeface="Arial" panose="020B0604020202020204" pitchFamily="34" charset="0"/>
              <a:buChar char="•"/>
              <a:defRPr sz="11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963845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9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9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7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5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tx2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5" y="3441269"/>
            <a:ext cx="2200115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60" y="566761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04310" y="6460056"/>
            <a:ext cx="987552" cy="274320"/>
          </a:xfrm>
        </p:spPr>
        <p:txBody>
          <a:bodyPr>
            <a:noAutofit/>
          </a:bodyPr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1265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/>
        </p:nvSpPr>
        <p:spPr>
          <a:xfrm>
            <a:off x="22574" y="-38183"/>
            <a:ext cx="8948739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/>
        </p:nvSpPr>
        <p:spPr>
          <a:xfrm>
            <a:off x="7538625" y="-25041"/>
            <a:ext cx="4653375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5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5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432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206561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1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sz="135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8" y="3440506"/>
            <a:ext cx="1719263" cy="17240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1266" y="6514003"/>
            <a:ext cx="987552" cy="274320"/>
          </a:xfrm>
        </p:spPr>
        <p:txBody>
          <a:bodyPr/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125"/>
            </a:lvl1pPr>
            <a:lvl2pPr>
              <a:defRPr sz="97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125"/>
            </a:lvl1pPr>
            <a:lvl2pPr>
              <a:defRPr sz="97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83065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70586" y="6379029"/>
            <a:ext cx="987552" cy="274320"/>
          </a:xfrm>
        </p:spPr>
        <p:txBody>
          <a:bodyPr/>
          <a:lstStyle/>
          <a:p>
            <a:fld id="{3D6C3DC6-EF6E-8948-BFE6-808D46D5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4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62785" y="6239691"/>
            <a:ext cx="987552" cy="274320"/>
          </a:xfrm>
        </p:spPr>
        <p:txBody>
          <a:bodyPr/>
          <a:lstStyle/>
          <a:p>
            <a:fld id="{3D6C3DC6-EF6E-8948-BFE6-808D46D5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1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0586" y="6396446"/>
            <a:ext cx="987552" cy="274320"/>
          </a:xfrm>
        </p:spPr>
        <p:txBody>
          <a:bodyPr/>
          <a:lstStyle/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9607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0586" y="6379029"/>
            <a:ext cx="987552" cy="274320"/>
          </a:xfrm>
        </p:spPr>
        <p:txBody>
          <a:bodyPr/>
          <a:lstStyle/>
          <a:p>
            <a:fld id="{3D6C3DC6-EF6E-8948-BFE6-808D46D5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3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00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bg2"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494" y="2887913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3277" y="5189639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DBCC3DC-A4A3-B2AC-91AB-E365A7B0F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482" y="6180836"/>
            <a:ext cx="1013615" cy="5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29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67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785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57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5319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10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20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35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258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36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5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48" y="2102966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79008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76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191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59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93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AE20B-EBB3-094D-DB4C-C2D61D613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0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B78DCB74-D75C-A010-7A21-F2ABB54B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576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5998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591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02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1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chemeClr val="accent5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89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7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994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3874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36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18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46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9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tx1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3" name="Picture 2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72D3431-0710-0DBD-1DA4-C3F6AF686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8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21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69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34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19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71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751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78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9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1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08" y="373583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6174378" y="0"/>
            <a:ext cx="60176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6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4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23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2pPr>
            <a:lvl3pPr marL="914446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3pPr>
            <a:lvl4pPr marL="1371669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4pPr>
            <a:lvl5pPr marL="1828891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50"/>
            <a:ext cx="3819228" cy="365125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7258" y="648325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13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78977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1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8" y="1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70627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1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9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57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5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50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10" y="6355442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85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1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314994"/>
            <a:ext cx="5327367" cy="47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010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6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6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1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57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4" y="2797256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4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57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50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870" y="63641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3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8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78" indent="-283478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56" indent="-342917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435" indent="-342917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68" indent="-342917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74" indent="-40007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60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57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50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3508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53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101580" y="0"/>
            <a:ext cx="1286054" cy="390144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6493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202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CC7482-523E-517D-19FB-B8BEA483DA41}"/>
              </a:ext>
            </a:extLst>
          </p:cNvPr>
          <p:cNvGrpSpPr/>
          <p:nvPr userDrawn="1"/>
        </p:nvGrpSpPr>
        <p:grpSpPr>
          <a:xfrm>
            <a:off x="0" y="-33402"/>
            <a:ext cx="4057322" cy="6894576"/>
            <a:chOff x="-51379" y="-27432"/>
            <a:chExt cx="5505105" cy="6894576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2FD70DF-964A-6120-D1FA-96ED7CF45693}"/>
                </a:ext>
              </a:extLst>
            </p:cNvPr>
            <p:cNvSpPr/>
            <p:nvPr userDrawn="1"/>
          </p:nvSpPr>
          <p:spPr>
            <a:xfrm flipH="1">
              <a:off x="-51378" y="-18288"/>
              <a:ext cx="5505104" cy="6885432"/>
            </a:xfrm>
            <a:prstGeom prst="parallelogram">
              <a:avLst>
                <a:gd name="adj" fmla="val 53215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D4A758D8-AE8E-89EE-5D17-B947E43E942D}"/>
                </a:ext>
              </a:extLst>
            </p:cNvPr>
            <p:cNvSpPr/>
            <p:nvPr userDrawn="1"/>
          </p:nvSpPr>
          <p:spPr>
            <a:xfrm>
              <a:off x="-51379" y="-27432"/>
              <a:ext cx="3039675" cy="6885432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F7C4CE2A-5CAC-59FA-F922-FDD5D0CDFAF4}"/>
                </a:ext>
              </a:extLst>
            </p:cNvPr>
            <p:cNvSpPr/>
            <p:nvPr userDrawn="1"/>
          </p:nvSpPr>
          <p:spPr>
            <a:xfrm>
              <a:off x="-51379" y="4835951"/>
              <a:ext cx="965779" cy="202204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50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45003D-B40E-EFC7-2DC2-E794867A7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" y="-8148"/>
            <a:ext cx="3728809" cy="106292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26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50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202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8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50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296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37193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8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3154166"/>
            <a:ext cx="5733773" cy="3032733"/>
          </a:xfrm>
        </p:spPr>
        <p:txBody>
          <a:bodyPr>
            <a:normAutofit/>
          </a:bodyPr>
          <a:lstStyle>
            <a:lvl1pPr marL="285764" indent="-285764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87" indent="-285764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210" indent="-285764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433" indent="-285764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656" indent="-285764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9" y="2705178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8" y="3164868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78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56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79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202" indent="-2857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1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1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2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996" y="637285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26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7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4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1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4824" y="6372861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1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3" y="5609996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8" y="0"/>
            <a:ext cx="2133966" cy="2133966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3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78" indent="-283478">
              <a:spcBef>
                <a:spcPts val="1000"/>
              </a:spcBef>
              <a:defRPr sz="1800"/>
            </a:lvl2pPr>
            <a:lvl3pPr marL="685834">
              <a:spcBef>
                <a:spcPts val="1000"/>
              </a:spcBef>
              <a:defRPr sz="1800"/>
            </a:lvl3pPr>
            <a:lvl4pPr marL="1051613">
              <a:spcBef>
                <a:spcPts val="1000"/>
              </a:spcBef>
              <a:defRPr sz="1800"/>
            </a:lvl4pPr>
            <a:lvl5pPr marL="1417391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3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78" indent="-283478">
              <a:spcBef>
                <a:spcPts val="1000"/>
              </a:spcBef>
              <a:defRPr sz="1800"/>
            </a:lvl2pPr>
            <a:lvl3pPr marL="685834">
              <a:spcBef>
                <a:spcPts val="1000"/>
              </a:spcBef>
              <a:defRPr sz="1800"/>
            </a:lvl3pPr>
            <a:lvl4pPr marL="1051613">
              <a:spcBef>
                <a:spcPts val="1000"/>
              </a:spcBef>
              <a:defRPr sz="1800"/>
            </a:lvl4pPr>
            <a:lvl5pPr marL="1417391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15539" y="6461217"/>
            <a:ext cx="2743200" cy="365125"/>
          </a:xfrm>
        </p:spPr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6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7681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501">
              <a:defRPr sz="1800"/>
            </a:lvl2pPr>
            <a:lvl3pPr marL="685834">
              <a:defRPr sz="1800"/>
            </a:lvl3pPr>
            <a:lvl4pPr marL="1051613">
              <a:defRPr sz="1800"/>
            </a:lvl4pPr>
            <a:lvl5pPr marL="1417391"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1" y="3067050"/>
            <a:ext cx="3519515" cy="3048000"/>
          </a:xfrm>
        </p:spPr>
        <p:txBody>
          <a:bodyPr lIns="0" tIns="0" rIns="0" bIns="0"/>
          <a:lstStyle>
            <a:lvl1pPr marL="342917" indent="-342917">
              <a:buFont typeface="+mj-lt"/>
              <a:buAutoNum type="arabicPeriod"/>
              <a:defRPr sz="1800"/>
            </a:lvl1pPr>
            <a:lvl2pPr marL="525806" indent="-342917">
              <a:buFont typeface="+mj-lt"/>
              <a:buAutoNum type="alphaLcPeriod"/>
              <a:defRPr sz="1800"/>
            </a:lvl2pPr>
            <a:lvl3pPr marL="800140" indent="-342917">
              <a:buFont typeface="+mj-lt"/>
              <a:buAutoNum type="arabicParenR"/>
              <a:defRPr sz="1800"/>
            </a:lvl3pPr>
            <a:lvl4pPr marL="1165918" indent="-342917">
              <a:buFont typeface="+mj-lt"/>
              <a:buAutoNum type="alphaLcPeriod"/>
              <a:defRPr sz="1800"/>
            </a:lvl4pPr>
            <a:lvl5pPr marL="1531697" indent="-342917">
              <a:buFont typeface="+mj-lt"/>
              <a:buAutoNum type="romanLcPeriod"/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0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9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4" y="2757488"/>
            <a:ext cx="10548967" cy="3399964"/>
          </a:xfrm>
        </p:spPr>
        <p:txBody>
          <a:bodyPr/>
          <a:lstStyle/>
          <a:p>
            <a:r>
              <a:rPr lang="en-US"/>
              <a:t>Click icon to insert table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56655" y="6466575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73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/>
        </p:nvSpPr>
        <p:spPr>
          <a:xfrm>
            <a:off x="2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2551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4" y="4586287"/>
            <a:ext cx="1574573" cy="2271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817" y="2184401"/>
            <a:ext cx="2115351" cy="21153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6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1" y="2185128"/>
            <a:ext cx="2736849" cy="4067717"/>
          </a:xfrm>
        </p:spPr>
        <p:txBody>
          <a:bodyPr lIns="0" tIns="0" rIns="0" bIns="0"/>
          <a:lstStyle>
            <a:lvl1pPr marL="342917" indent="-342917">
              <a:buFont typeface="+mj-lt"/>
              <a:buAutoNum type="arabicPeriod"/>
              <a:defRPr sz="1800"/>
            </a:lvl1pPr>
            <a:lvl2pPr marL="525806" indent="-342917">
              <a:buFont typeface="+mj-lt"/>
              <a:buAutoNum type="alphaLcPeriod"/>
              <a:defRPr sz="1800"/>
            </a:lvl2pPr>
            <a:lvl3pPr marL="800140" indent="-342917">
              <a:buFont typeface="+mj-lt"/>
              <a:buAutoNum type="arabicParenR"/>
              <a:defRPr sz="1800"/>
            </a:lvl3pPr>
            <a:lvl4pPr marL="1051613" indent="-228611">
              <a:buFont typeface="+mj-lt"/>
              <a:buAutoNum type="alphaLcParenR"/>
              <a:defRPr sz="1800"/>
            </a:lvl4pPr>
            <a:lvl5pPr marL="1417391" indent="-228611">
              <a:buFont typeface="+mj-lt"/>
              <a:buAutoNum type="romanLcPeriod"/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5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78" indent="-283478">
              <a:spcBef>
                <a:spcPts val="1000"/>
              </a:spcBef>
              <a:defRPr sz="1800"/>
            </a:lvl2pPr>
            <a:lvl3pPr marL="685834">
              <a:spcBef>
                <a:spcPts val="1000"/>
              </a:spcBef>
              <a:defRPr sz="1800"/>
            </a:lvl3pPr>
            <a:lvl4pPr marL="1051613">
              <a:spcBef>
                <a:spcPts val="1000"/>
              </a:spcBef>
              <a:defRPr sz="1800"/>
            </a:lvl4pPr>
            <a:lvl5pPr marL="1417391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C76CE9C3-45F2-C100-8B71-2FBD3139A851}"/>
              </a:ext>
            </a:extLst>
          </p:cNvPr>
          <p:cNvSpPr txBox="1">
            <a:spLocks/>
          </p:cNvSpPr>
          <p:nvPr userDrawn="1"/>
        </p:nvSpPr>
        <p:spPr>
          <a:xfrm>
            <a:off x="9875521" y="6446612"/>
            <a:ext cx="1945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FY26 Budget Allocation</a:t>
            </a:r>
          </a:p>
        </p:txBody>
      </p:sp>
    </p:spTree>
    <p:extLst>
      <p:ext uri="{BB962C8B-B14F-4D97-AF65-F5344CB8AC3E}">
        <p14:creationId xmlns:p14="http://schemas.microsoft.com/office/powerpoint/2010/main" val="107343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633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61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066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2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8579" y="643617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and red logo&#10;&#10;AI-generated content may be incorrect.">
            <a:extLst>
              <a:ext uri="{FF2B5EF4-FFF2-40B4-BE49-F238E27FC236}">
                <a16:creationId xmlns:a16="http://schemas.microsoft.com/office/drawing/2014/main" id="{AD7AEB4D-0ECD-35B4-DDD7-E95AF9655D9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03850" y="6163490"/>
            <a:ext cx="1070997" cy="5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765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B51FB84-8B78-61B2-3C49-B3877955857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9278" y="6240544"/>
            <a:ext cx="1114318" cy="5674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2122" y="6454458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C10A0C-BB77-FD4A-8FA4-D4334D01E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ftr="0" dt="0"/>
  <p:txStyles>
    <p:titleStyle>
      <a:lvl1pPr algn="ctr" defTabSz="685800" rtl="0" eaLnBrk="1" latinLnBrk="0" hangingPunct="1">
        <a:lnSpc>
          <a:spcPts val="3656"/>
        </a:lnSpc>
        <a:spcBef>
          <a:spcPct val="0"/>
        </a:spcBef>
        <a:buNone/>
        <a:defRPr sz="3300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27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60604" algn="l" defTabSz="685800" rtl="0" eaLnBrk="1" latinLnBrk="0" hangingPunct="1">
        <a:lnSpc>
          <a:spcPct val="100000"/>
        </a:lnSpc>
        <a:spcBef>
          <a:spcPts val="2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260604" algn="l" defTabSz="685800" rtl="0" eaLnBrk="1" latinLnBrk="0" hangingPunct="1">
        <a:lnSpc>
          <a:spcPct val="100000"/>
        </a:lnSpc>
        <a:spcBef>
          <a:spcPts val="2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260604" algn="l" defTabSz="685800" rtl="0" eaLnBrk="1" latinLnBrk="0" hangingPunct="1">
        <a:lnSpc>
          <a:spcPct val="100000"/>
        </a:lnSpc>
        <a:spcBef>
          <a:spcPts val="2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260604" algn="l" defTabSz="685800" rtl="0" eaLnBrk="1" latinLnBrk="0" hangingPunct="1">
        <a:lnSpc>
          <a:spcPct val="100000"/>
        </a:lnSpc>
        <a:spcBef>
          <a:spcPts val="27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1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ack and red logo&#10;&#10;AI-generated content may be incorrect.">
            <a:extLst>
              <a:ext uri="{FF2B5EF4-FFF2-40B4-BE49-F238E27FC236}">
                <a16:creationId xmlns:a16="http://schemas.microsoft.com/office/drawing/2014/main" id="{C7F64AFD-F055-A3AB-FC0E-CCC1CD8106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079949"/>
            <a:ext cx="1168400" cy="5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728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ack and red logo&#10;&#10;AI-generated content may be incorrect.">
            <a:extLst>
              <a:ext uri="{FF2B5EF4-FFF2-40B4-BE49-F238E27FC236}">
                <a16:creationId xmlns:a16="http://schemas.microsoft.com/office/drawing/2014/main" id="{C7F64AFD-F055-A3AB-FC0E-CCC1CD8106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079949"/>
            <a:ext cx="1168400" cy="5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43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svg"/><Relationship Id="rId5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hyperlink" Target="https://www.atlantapublicschools.us/cms/lib/GA01000924/Centricity/Domain/18889/APS_TaskForce3_08052025.pdf" TargetMode="External"/><Relationship Id="rId4" Type="http://schemas.openxmlformats.org/officeDocument/2006/relationships/image" Target="../media/image61.svg"/><Relationship Id="rId9" Type="http://schemas.openxmlformats.org/officeDocument/2006/relationships/hyperlink" Target="https://www.atlantapublicschools.us/cms/lib/GA01000924/Centricity/Domain/18889/APS_TaskForce1_05082025.pdf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6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 Team Meeting #1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M. Boyd</a:t>
            </a: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25, 2025</a:t>
            </a:r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83867-F15A-AA5F-622A-597EDBC8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06AFE69-1EFF-278A-9400-9B6DC48BB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343123"/>
              </p:ext>
            </p:extLst>
          </p:nvPr>
        </p:nvGraphicFramePr>
        <p:xfrm>
          <a:off x="3175000" y="2730415"/>
          <a:ext cx="8128000" cy="334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9ACC072-28EB-25D0-E463-0B72AF804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8845099"/>
              </p:ext>
            </p:extLst>
          </p:nvPr>
        </p:nvGraphicFramePr>
        <p:xfrm>
          <a:off x="3199384" y="1211156"/>
          <a:ext cx="8148082" cy="256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C1D5CAD-890C-BEB2-1393-CC79E2977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117433"/>
              </p:ext>
            </p:extLst>
          </p:nvPr>
        </p:nvGraphicFramePr>
        <p:xfrm>
          <a:off x="3175000" y="4798246"/>
          <a:ext cx="8128000" cy="2496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845BB8F-484F-467E-BFA3-70D94F9187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632" y="1671616"/>
            <a:ext cx="2364121" cy="2789132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8FF314C4-6ECF-58E7-4003-4DC39957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45562" cy="1363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cap="all" baseline="0">
                <a:solidFill>
                  <a:schemeClr val="tx2"/>
                </a:solidFill>
              </a:rPr>
              <a:t>Connecting the Strategic plan &amp; </a:t>
            </a:r>
            <a:br>
              <a:rPr lang="en-US" sz="3600" b="1" kern="1200" cap="all" baseline="0">
                <a:solidFill>
                  <a:schemeClr val="tx2"/>
                </a:solidFill>
              </a:rPr>
            </a:br>
            <a:r>
              <a:rPr lang="en-US" sz="3600" b="1" kern="1200" cap="all" baseline="0">
                <a:solidFill>
                  <a:schemeClr val="tx2"/>
                </a:solidFill>
              </a:rPr>
              <a:t>Continuous Improvement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5D6DA-304D-B17E-9B07-2AC41256CCE8}"/>
              </a:ext>
            </a:extLst>
          </p:cNvPr>
          <p:cNvSpPr txBox="1"/>
          <p:nvPr/>
        </p:nvSpPr>
        <p:spPr>
          <a:xfrm>
            <a:off x="3175000" y="1330528"/>
            <a:ext cx="235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Plan Priority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B7C1B-47C4-661C-FE2E-DBC642573530}"/>
              </a:ext>
            </a:extLst>
          </p:cNvPr>
          <p:cNvSpPr txBox="1"/>
          <p:nvPr/>
        </p:nvSpPr>
        <p:spPr>
          <a:xfrm>
            <a:off x="6087872" y="1342356"/>
            <a:ext cx="235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CIP SMART 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8808B-AED5-B95E-D7B6-4021D47B9C0D}"/>
              </a:ext>
            </a:extLst>
          </p:cNvPr>
          <p:cNvSpPr txBox="1"/>
          <p:nvPr/>
        </p:nvSpPr>
        <p:spPr>
          <a:xfrm>
            <a:off x="9088120" y="1302284"/>
            <a:ext cx="235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Key Indicator </a:t>
            </a:r>
          </a:p>
        </p:txBody>
      </p:sp>
    </p:spTree>
    <p:extLst>
      <p:ext uri="{BB962C8B-B14F-4D97-AF65-F5344CB8AC3E}">
        <p14:creationId xmlns:p14="http://schemas.microsoft.com/office/powerpoint/2010/main" val="163312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041C-C8D3-18D3-D3EE-78716E8D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150600"/>
            <a:ext cx="6400800" cy="1618623"/>
          </a:xfrm>
        </p:spPr>
        <p:txBody>
          <a:bodyPr/>
          <a:lstStyle/>
          <a:p>
            <a:r>
              <a:rPr lang="en-US"/>
              <a:t>Data</a:t>
            </a:r>
            <a:br>
              <a:rPr lang="en-US"/>
            </a:br>
            <a:r>
              <a:rPr lang="en-US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81705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54221-C000-8D03-C78B-339DB377E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268332-7258-1347-1C89-0950B6AFAEDA}"/>
              </a:ext>
            </a:extLst>
          </p:cNvPr>
          <p:cNvSpPr txBox="1">
            <a:spLocks/>
          </p:cNvSpPr>
          <p:nvPr/>
        </p:nvSpPr>
        <p:spPr>
          <a:xfrm>
            <a:off x="755904" y="444291"/>
            <a:ext cx="10671048" cy="14791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900" b="1" kern="1200" cap="all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MAP Results</a:t>
            </a:r>
          </a:p>
          <a:p>
            <a:pPr>
              <a:spcAft>
                <a:spcPts val="600"/>
              </a:spcAft>
            </a:pPr>
            <a:r>
              <a:rPr lang="en-US" sz="5900" dirty="0">
                <a:solidFill>
                  <a:srgbClr val="FF0000"/>
                </a:solidFill>
              </a:rPr>
              <a:t>Math Grades 3-5</a:t>
            </a:r>
            <a:endParaRPr lang="en-US" sz="5900" b="1" kern="1200" cap="all" baseline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b="1" kern="1200" cap="all" baseline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83F026AF-A1E1-6BD9-57CB-CA151D74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" r="-2" b="3890"/>
          <a:stretch>
            <a:fillRect/>
          </a:stretch>
        </p:blipFill>
        <p:spPr bwMode="auto">
          <a:xfrm>
            <a:off x="755904" y="2358521"/>
            <a:ext cx="1102372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8FF7AD-9919-8566-E4B0-83866BB1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579" y="6436170"/>
            <a:ext cx="987552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CF22D2-2B16-C40D-AA90-609B5CD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4AB01C-508F-1CD2-AE72-376C07D912DC}"/>
              </a:ext>
            </a:extLst>
          </p:cNvPr>
          <p:cNvSpPr txBox="1">
            <a:spLocks/>
          </p:cNvSpPr>
          <p:nvPr/>
        </p:nvSpPr>
        <p:spPr>
          <a:xfrm>
            <a:off x="539496" y="445770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MAP Results</a:t>
            </a:r>
          </a:p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ELA Grades 3-5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9D4296C-842E-C58E-8E73-C3466425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1938601"/>
            <a:ext cx="10671049" cy="3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4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262D6-37A8-EDD1-0739-E24B0F2AD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57CA19-79B4-5864-9A0E-AFCA3E43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1D3758-1E6F-FE1C-6FCC-75E52B5EC102}"/>
              </a:ext>
            </a:extLst>
          </p:cNvPr>
          <p:cNvSpPr txBox="1">
            <a:spLocks/>
          </p:cNvSpPr>
          <p:nvPr/>
        </p:nvSpPr>
        <p:spPr>
          <a:xfrm>
            <a:off x="539496" y="445770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GMAS Results</a:t>
            </a:r>
          </a:p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Math Grades 3-5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F863C6-C06A-ABCA-61DD-2FC66CAC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53" y="2317750"/>
            <a:ext cx="10309592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02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CF22D2-2B16-C40D-AA90-609B5CD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4AB01C-508F-1CD2-AE72-376C07D912DC}"/>
              </a:ext>
            </a:extLst>
          </p:cNvPr>
          <p:cNvSpPr txBox="1">
            <a:spLocks/>
          </p:cNvSpPr>
          <p:nvPr/>
        </p:nvSpPr>
        <p:spPr>
          <a:xfrm>
            <a:off x="539496" y="445770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GMAS Results</a:t>
            </a:r>
          </a:p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ELA/RDG Grades 3-5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F3DFD5-6E06-6562-F7E6-100D6CD5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2" y="2362200"/>
            <a:ext cx="1151964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7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2BAB4-B8C4-F009-701F-DC6E8416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4FA471-825F-28DA-304D-20678D09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E3BD8B-EB34-4882-E2DE-165E14B557D0}"/>
              </a:ext>
            </a:extLst>
          </p:cNvPr>
          <p:cNvSpPr txBox="1">
            <a:spLocks/>
          </p:cNvSpPr>
          <p:nvPr/>
        </p:nvSpPr>
        <p:spPr>
          <a:xfrm>
            <a:off x="539496" y="445770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GMAS Results</a:t>
            </a:r>
          </a:p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Science Grades 3-5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C12A8930-081D-FE5E-486F-5DC5EE21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8" y="2776537"/>
            <a:ext cx="11652504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9A42-A580-BA04-634F-C20E01BEBA81}"/>
              </a:ext>
            </a:extLst>
          </p:cNvPr>
          <p:cNvSpPr/>
          <p:nvPr/>
        </p:nvSpPr>
        <p:spPr>
          <a:xfrm>
            <a:off x="3767328" y="4438699"/>
            <a:ext cx="8025384" cy="181579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309B0-6209-D3D0-9D5E-308B9F6E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328" y="347472"/>
            <a:ext cx="8165592" cy="768096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Glows &amp; Grows</a:t>
            </a:r>
            <a:br>
              <a:rPr lang="en-US"/>
            </a:b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C39DD0-CD86-2929-7808-58D17FC2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7328" y="1298089"/>
            <a:ext cx="3822192" cy="411480"/>
          </a:xfrm>
        </p:spPr>
        <p:txBody>
          <a:bodyPr/>
          <a:lstStyle/>
          <a:p>
            <a:r>
              <a:rPr lang="en-US"/>
              <a:t>Glows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D0BF9-FCAA-67DA-79AB-E6E7E6D2B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70520" y="1710331"/>
            <a:ext cx="3741928" cy="2278698"/>
          </a:xfrm>
        </p:spPr>
        <p:txBody>
          <a:bodyPr/>
          <a:lstStyle/>
          <a:p>
            <a:r>
              <a:rPr lang="en-US" dirty="0"/>
              <a:t>GMAS – in 5</a:t>
            </a:r>
            <a:r>
              <a:rPr lang="en-US" baseline="30000" dirty="0"/>
              <a:t>th</a:t>
            </a:r>
            <a:r>
              <a:rPr lang="en-US" dirty="0"/>
              <a:t> grade we saw a significant decline in all contents</a:t>
            </a:r>
          </a:p>
          <a:p>
            <a:r>
              <a:rPr lang="en-US" dirty="0"/>
              <a:t>No points were earned overall for DSE </a:t>
            </a:r>
          </a:p>
          <a:p>
            <a:r>
              <a:rPr lang="en-US" dirty="0"/>
              <a:t>Adjusting teaching staff to support student growth</a:t>
            </a:r>
          </a:p>
          <a:p>
            <a:r>
              <a:rPr lang="en-US" dirty="0"/>
              <a:t>Supporting PLCs, LP after school, and weekly data meetings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5EDAF-7F0D-70A2-2FDE-151C98045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70520" y="1298089"/>
            <a:ext cx="3822192" cy="411480"/>
          </a:xfrm>
        </p:spPr>
        <p:txBody>
          <a:bodyPr/>
          <a:lstStyle/>
          <a:p>
            <a:r>
              <a:rPr lang="en-US"/>
              <a:t>Grows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806DC-D69A-AB71-E9F7-CB31F3BCA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1926" y="1676041"/>
            <a:ext cx="3741928" cy="2384706"/>
          </a:xfrm>
        </p:spPr>
        <p:txBody>
          <a:bodyPr/>
          <a:lstStyle/>
          <a:p>
            <a:r>
              <a:rPr lang="en-US" dirty="0"/>
              <a:t>GMAS - Over all the students who are supported within the general education environment showed significant growth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– had the highest growth</a:t>
            </a:r>
          </a:p>
          <a:p>
            <a:r>
              <a:rPr lang="en-US" dirty="0"/>
              <a:t>Student buy-in with new HMH curriculum</a:t>
            </a:r>
          </a:p>
          <a:p>
            <a:r>
              <a:rPr lang="en-US" dirty="0"/>
              <a:t>District instructional support for ELA, Math and Science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37576DA-8EC0-E437-DAA0-94AC28248B56}"/>
              </a:ext>
            </a:extLst>
          </p:cNvPr>
          <p:cNvSpPr txBox="1">
            <a:spLocks/>
          </p:cNvSpPr>
          <p:nvPr/>
        </p:nvSpPr>
        <p:spPr>
          <a:xfrm>
            <a:off x="4077462" y="5017903"/>
            <a:ext cx="2763012" cy="665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2"/>
                </a:solidFill>
                <a:latin typeface="Arial"/>
                <a:cs typeface="Arial"/>
              </a:rPr>
              <a:t>IMPACT</a:t>
            </a:r>
            <a:endParaRPr lang="en-US" sz="48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FC404F0-4FC3-C7FD-86B7-97EF5F8C04C5}"/>
              </a:ext>
            </a:extLst>
          </p:cNvPr>
          <p:cNvSpPr txBox="1">
            <a:spLocks/>
          </p:cNvSpPr>
          <p:nvPr/>
        </p:nvSpPr>
        <p:spPr>
          <a:xfrm>
            <a:off x="6840474" y="4757749"/>
            <a:ext cx="5092446" cy="1185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rial"/>
                <a:cs typeface="Arial"/>
              </a:rPr>
              <a:t>are we on target to successfully ACCOMPLISH our priorities?</a:t>
            </a:r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8D8078-533B-B481-0506-CBCD96C4A39B}"/>
              </a:ext>
            </a:extLst>
          </p:cNvPr>
          <p:cNvSpPr/>
          <p:nvPr/>
        </p:nvSpPr>
        <p:spPr>
          <a:xfrm>
            <a:off x="1313688" y="4686299"/>
            <a:ext cx="914400" cy="9144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CDC579-AAF7-14C7-05A1-EC49FB528FCC}"/>
              </a:ext>
            </a:extLst>
          </p:cNvPr>
          <p:cNvSpPr/>
          <p:nvPr/>
        </p:nvSpPr>
        <p:spPr>
          <a:xfrm>
            <a:off x="399288" y="3730751"/>
            <a:ext cx="2743200" cy="27432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6491DC-81CE-1A71-D8E7-1BB125211C63}"/>
              </a:ext>
            </a:extLst>
          </p:cNvPr>
          <p:cNvSpPr/>
          <p:nvPr/>
        </p:nvSpPr>
        <p:spPr>
          <a:xfrm>
            <a:off x="-1" y="3429000"/>
            <a:ext cx="3447289" cy="3429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01D70F-3E69-CAF9-F52A-E4D891C0D7D8}"/>
              </a:ext>
            </a:extLst>
          </p:cNvPr>
          <p:cNvSpPr/>
          <p:nvPr/>
        </p:nvSpPr>
        <p:spPr>
          <a:xfrm>
            <a:off x="856488" y="4229099"/>
            <a:ext cx="1828800" cy="18288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FD9951-4D31-D84F-1872-EEB5AFF6CF98}"/>
              </a:ext>
            </a:extLst>
          </p:cNvPr>
          <p:cNvSpPr/>
          <p:nvPr/>
        </p:nvSpPr>
        <p:spPr>
          <a:xfrm>
            <a:off x="1563624" y="4948428"/>
            <a:ext cx="390144" cy="39014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8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66C4B-8390-810A-CB38-ABB8108E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B7ABB0-62F2-6F15-734F-625A498C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35" y="183823"/>
            <a:ext cx="76962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b="1" kern="1200">
                <a:latin typeface="+mj-lt"/>
                <a:ea typeface="+mj-ea"/>
                <a:cs typeface="+mj-cs"/>
              </a:rPr>
              <a:t>GO Team Discussion:</a:t>
            </a:r>
            <a:br>
              <a:rPr lang="en-US" b="1" kern="1200">
                <a:latin typeface="+mj-lt"/>
                <a:ea typeface="+mj-ea"/>
                <a:cs typeface="+mj-cs"/>
              </a:rPr>
            </a:br>
            <a:r>
              <a:rPr lang="en-US" b="1" kern="1200">
                <a:latin typeface="+mj-lt"/>
                <a:ea typeface="+mj-ea"/>
                <a:cs typeface="+mj-cs"/>
              </a:rPr>
              <a:t>Data Protocol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1779A-0CE7-0DAF-1F5F-EC7DC581845B}"/>
              </a:ext>
            </a:extLst>
          </p:cNvPr>
          <p:cNvSpPr txBox="1"/>
          <p:nvPr/>
        </p:nvSpPr>
        <p:spPr>
          <a:xfrm>
            <a:off x="326935" y="1602558"/>
            <a:ext cx="8402286" cy="4326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200"/>
              <a:t>What do you notice?</a:t>
            </a:r>
          </a:p>
          <a:p>
            <a:pPr marL="285750" indent="-2286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200"/>
              <a:t>What are your wonderings?</a:t>
            </a:r>
          </a:p>
          <a:p>
            <a:pPr marL="285750" indent="-2286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200"/>
              <a:t>Based on our school’s trend data from MAP assessments and end-of-year test assessments, which student sub-groups and grade levels showed the most significant gaps or unexpected trends?</a:t>
            </a:r>
          </a:p>
          <a:p>
            <a:pPr marL="285750" indent="-2286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200"/>
              <a:t>Based on our school’s trend data from MAP assessments, Milestones and other indicators, are there specific trends that require more focused attention?</a:t>
            </a:r>
          </a:p>
          <a:p>
            <a:pPr marL="285750" indent="-2286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200"/>
              <a:t>What additional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3296525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 for GO Teams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791245"/>
              </p:ext>
            </p:extLst>
          </p:nvPr>
        </p:nvGraphicFramePr>
        <p:xfrm>
          <a:off x="996696" y="2131187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BDA472B-547B-9B0B-909E-FD71ACC4E6B8}"/>
              </a:ext>
            </a:extLst>
          </p:cNvPr>
          <p:cNvSpPr/>
          <p:nvPr/>
        </p:nvSpPr>
        <p:spPr>
          <a:xfrm>
            <a:off x="7802310" y="1358574"/>
            <a:ext cx="731378" cy="1213503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7C49E-0BF6-016B-F353-89ED2B2AE1AE}"/>
              </a:ext>
            </a:extLst>
          </p:cNvPr>
          <p:cNvSpPr txBox="1"/>
          <p:nvPr/>
        </p:nvSpPr>
        <p:spPr>
          <a:xfrm>
            <a:off x="7334684" y="953659"/>
            <a:ext cx="166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You are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92A9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3225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36" y="176938"/>
            <a:ext cx="5693664" cy="768096"/>
          </a:xfrm>
        </p:spPr>
        <p:txBody>
          <a:bodyPr/>
          <a:lstStyle/>
          <a:p>
            <a:r>
              <a:rPr lang="en-US" sz="4400" b="1"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Agenda</a:t>
            </a:r>
            <a:endParaRPr lang="en-US" sz="4400" b="1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24" y="934571"/>
            <a:ext cx="7031450" cy="55397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>
              <a:lnSpc>
                <a:spcPct val="107000"/>
              </a:lnSpc>
              <a:buClr>
                <a:srgbClr val="D47B22"/>
              </a:buClr>
              <a:buFont typeface="+mj-lt"/>
              <a:buAutoNum type="romanUcPeriod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 to Order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47B22"/>
              </a:buClr>
              <a:buFont typeface="+mj-lt"/>
              <a:buAutoNum type="romanUcPeriod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Call; Establish Quorum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47B22"/>
              </a:buClr>
              <a:buFont typeface="+mj-lt"/>
              <a:buAutoNum type="romanUcPeriod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Action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Approval of Agenda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Approval of Previous Minutes: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Action Item 1: Vote on Community and Parent Vacancy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47B22"/>
              </a:buClr>
              <a:buFont typeface="+mj-lt"/>
              <a:buAutoNum type="romanUcPeriod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 Items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 Strategic Plan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 Plan &amp; Priorities Review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Goals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Discussion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 Results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 GA Milestones Results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47B22"/>
              </a:buClr>
              <a:buFont typeface="+mj-lt"/>
              <a:buAutoNum type="romanUcPeriod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Items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Principal’s Report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Enrollment and Leveling Updates </a:t>
            </a:r>
          </a:p>
          <a:p>
            <a:pPr marL="1143000" marR="0" lvl="2" indent="-228600">
              <a:lnSpc>
                <a:spcPct val="107000"/>
              </a:lnSpc>
              <a:buFont typeface="+mj-lt"/>
              <a:buAutoNum type="romanLcPeriod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Information Items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APS Forward 2040 –Comprehensive Long-Range Facilities Plan Update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Clr>
                <a:srgbClr val="D47B22"/>
              </a:buClr>
              <a:buFont typeface="+mj-lt"/>
              <a:buAutoNum type="romanUcPeriod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Announcements</a:t>
            </a: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Bring Your Parent to School (9am – 11pm)</a:t>
            </a:r>
          </a:p>
          <a:p>
            <a:pPr marL="742950" marR="0" lvl="1" indent="-285750">
              <a:lnSpc>
                <a:spcPct val="107000"/>
              </a:lnSpc>
              <a:buFont typeface="+mj-lt"/>
              <a:buAutoNum type="alphaU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Friday, September 26, 2025 </a:t>
            </a:r>
          </a:p>
          <a:p>
            <a:pPr marL="457200" marR="0" lvl="1" indent="0">
              <a:lnSpc>
                <a:spcPct val="107000"/>
              </a:lnSpc>
              <a:buNone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IHG Sponsor – Urban Recipe will distribute the food (11am – 1pm)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F095-F5F5-381E-8A64-28CD5B44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712" y="2660904"/>
            <a:ext cx="4251106" cy="768096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164B5-ADA1-96DA-4209-38A86523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3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392424"/>
            <a:ext cx="6400800" cy="1439552"/>
          </a:xfrm>
        </p:spPr>
        <p:txBody>
          <a:bodyPr/>
          <a:lstStyle/>
          <a:p>
            <a:r>
              <a:rPr lang="en-US" sz="4400" b="1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Principal’s Report</a:t>
            </a:r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B8B3-278E-5281-F5FC-9CB01DF7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911C68-227D-202A-F33C-3066D32AD5BA}"/>
              </a:ext>
            </a:extLst>
          </p:cNvPr>
          <p:cNvGrpSpPr/>
          <p:nvPr/>
        </p:nvGrpSpPr>
        <p:grpSpPr>
          <a:xfrm>
            <a:off x="0" y="127000"/>
            <a:ext cx="2975223" cy="6731000"/>
            <a:chOff x="0" y="0"/>
            <a:chExt cx="1175397" cy="2709333"/>
          </a:xfrm>
          <a:solidFill>
            <a:schemeClr val="accent1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D9DCE0-F5F4-6CCA-652E-218139920E30}"/>
                </a:ext>
              </a:extLst>
            </p:cNvPr>
            <p:cNvSpPr/>
            <p:nvPr/>
          </p:nvSpPr>
          <p:spPr>
            <a:xfrm>
              <a:off x="0" y="0"/>
              <a:ext cx="1175397" cy="2709333"/>
            </a:xfrm>
            <a:custGeom>
              <a:avLst/>
              <a:gdLst/>
              <a:ahLst/>
              <a:cxnLst/>
              <a:rect l="l" t="t" r="r" b="b"/>
              <a:pathLst>
                <a:path w="1175397" h="2709333">
                  <a:moveTo>
                    <a:pt x="0" y="0"/>
                  </a:moveTo>
                  <a:lnTo>
                    <a:pt x="1175397" y="0"/>
                  </a:lnTo>
                  <a:lnTo>
                    <a:pt x="117539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0379913-EC79-A653-B748-3CA32E10F43F}"/>
                </a:ext>
              </a:extLst>
            </p:cNvPr>
            <p:cNvSpPr txBox="1"/>
            <p:nvPr/>
          </p:nvSpPr>
          <p:spPr>
            <a:xfrm>
              <a:off x="0" y="-57150"/>
              <a:ext cx="1175397" cy="276648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511EE27-F5A7-DC00-657D-C62A4AF58E4D}"/>
              </a:ext>
            </a:extLst>
          </p:cNvPr>
          <p:cNvSpPr/>
          <p:nvPr/>
        </p:nvSpPr>
        <p:spPr>
          <a:xfrm>
            <a:off x="6847402" y="6263186"/>
            <a:ext cx="2086662" cy="594815"/>
          </a:xfrm>
          <a:custGeom>
            <a:avLst/>
            <a:gdLst/>
            <a:ahLst/>
            <a:cxnLst/>
            <a:rect l="l" t="t" r="r" b="b"/>
            <a:pathLst>
              <a:path w="3129993" h="2865247">
                <a:moveTo>
                  <a:pt x="0" y="0"/>
                </a:moveTo>
                <a:lnTo>
                  <a:pt x="3129993" y="0"/>
                </a:lnTo>
                <a:lnTo>
                  <a:pt x="3129993" y="2865247"/>
                </a:lnTo>
                <a:lnTo>
                  <a:pt x="0" y="286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2113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CF72DF3-E001-4028-A38C-9C748FAC9246}"/>
              </a:ext>
            </a:extLst>
          </p:cNvPr>
          <p:cNvSpPr/>
          <p:nvPr/>
        </p:nvSpPr>
        <p:spPr>
          <a:xfrm>
            <a:off x="1817551" y="0"/>
            <a:ext cx="2028692" cy="685800"/>
          </a:xfrm>
          <a:custGeom>
            <a:avLst/>
            <a:gdLst/>
            <a:ahLst/>
            <a:cxnLst/>
            <a:rect l="l" t="t" r="r" b="b"/>
            <a:pathLst>
              <a:path w="3043038" h="2785648">
                <a:moveTo>
                  <a:pt x="0" y="0"/>
                </a:moveTo>
                <a:lnTo>
                  <a:pt x="3043039" y="0"/>
                </a:lnTo>
                <a:lnTo>
                  <a:pt x="3043039" y="2785648"/>
                </a:lnTo>
                <a:lnTo>
                  <a:pt x="0" y="2785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079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1CE1D60-11BE-119F-8509-2C2136098779}"/>
              </a:ext>
            </a:extLst>
          </p:cNvPr>
          <p:cNvSpPr/>
          <p:nvPr/>
        </p:nvSpPr>
        <p:spPr>
          <a:xfrm rot="-5400000" flipH="1" flipV="1">
            <a:off x="10451895" y="-549502"/>
            <a:ext cx="1190603" cy="2289607"/>
          </a:xfrm>
          <a:custGeom>
            <a:avLst/>
            <a:gdLst/>
            <a:ahLst/>
            <a:cxnLst/>
            <a:rect l="l" t="t" r="r" b="b"/>
            <a:pathLst>
              <a:path w="2007680" h="4114800">
                <a:moveTo>
                  <a:pt x="200768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007680" y="0"/>
                </a:lnTo>
                <a:lnTo>
                  <a:pt x="2007680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2418" t="-19810" b="-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B4D5B76-23B7-4FD1-29E8-CF0807EE53AF}"/>
              </a:ext>
            </a:extLst>
          </p:cNvPr>
          <p:cNvSpPr txBox="1"/>
          <p:nvPr/>
        </p:nvSpPr>
        <p:spPr>
          <a:xfrm>
            <a:off x="5306040" y="2600076"/>
            <a:ext cx="6479560" cy="166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(SCHOOL NAME)</a:t>
            </a:r>
          </a:p>
          <a:p>
            <a:pPr marL="0" marR="0" lvl="0" indent="0" algn="l" defTabSz="609630" rtl="0" eaLnBrk="1" fontAlgn="auto" latinLnBrk="0" hangingPunct="1">
              <a:lnSpc>
                <a:spcPts val="4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LEVELING AND </a:t>
            </a:r>
          </a:p>
          <a:p>
            <a:pPr marL="0" marR="0" lvl="0" indent="0" algn="l" defTabSz="609630" rtl="0" eaLnBrk="1" fontAlgn="auto" latinLnBrk="0" hangingPunct="1">
              <a:lnSpc>
                <a:spcPts val="4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FY26 BUDGET ADJUSTMENT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3E23249-95F8-B902-9907-477E0DB25C3A}"/>
              </a:ext>
            </a:extLst>
          </p:cNvPr>
          <p:cNvGrpSpPr/>
          <p:nvPr/>
        </p:nvGrpSpPr>
        <p:grpSpPr>
          <a:xfrm>
            <a:off x="726549" y="1379480"/>
            <a:ext cx="4109591" cy="4099040"/>
            <a:chOff x="0" y="0"/>
            <a:chExt cx="1623542" cy="1619374"/>
          </a:xfrm>
          <a:solidFill>
            <a:schemeClr val="accent2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AA3E9A-1A69-867C-E5F4-8963A4FC927C}"/>
                </a:ext>
              </a:extLst>
            </p:cNvPr>
            <p:cNvSpPr/>
            <p:nvPr/>
          </p:nvSpPr>
          <p:spPr>
            <a:xfrm>
              <a:off x="0" y="0"/>
              <a:ext cx="1623542" cy="1619374"/>
            </a:xfrm>
            <a:custGeom>
              <a:avLst/>
              <a:gdLst/>
              <a:ahLst/>
              <a:cxnLst/>
              <a:rect l="l" t="t" r="r" b="b"/>
              <a:pathLst>
                <a:path w="1623542" h="1619374">
                  <a:moveTo>
                    <a:pt x="0" y="0"/>
                  </a:moveTo>
                  <a:lnTo>
                    <a:pt x="1623542" y="0"/>
                  </a:lnTo>
                  <a:lnTo>
                    <a:pt x="1623542" y="1619374"/>
                  </a:lnTo>
                  <a:lnTo>
                    <a:pt x="0" y="161937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7477475-A222-6503-52B6-7B6B900125A5}"/>
                </a:ext>
              </a:extLst>
            </p:cNvPr>
            <p:cNvSpPr txBox="1"/>
            <p:nvPr/>
          </p:nvSpPr>
          <p:spPr>
            <a:xfrm>
              <a:off x="0" y="-57150"/>
              <a:ext cx="1623542" cy="167652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2ECC94-9923-A6B5-7E37-662163F0F745}"/>
              </a:ext>
            </a:extLst>
          </p:cNvPr>
          <p:cNvSpPr txBox="1"/>
          <p:nvPr/>
        </p:nvSpPr>
        <p:spPr>
          <a:xfrm>
            <a:off x="9347200" y="5904113"/>
            <a:ext cx="2696007" cy="74879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Template Last Revised: </a:t>
            </a: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9/4/2025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DFD4D-E152-BD2C-D0EC-62B1A1EF6BE5}"/>
              </a:ext>
            </a:extLst>
          </p:cNvPr>
          <p:cNvSpPr txBox="1"/>
          <p:nvPr/>
        </p:nvSpPr>
        <p:spPr>
          <a:xfrm>
            <a:off x="1310531" y="1379480"/>
            <a:ext cx="304273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/>
              <a:t>Please do </a:t>
            </a:r>
            <a:r>
              <a:rPr lang="en-US" sz="2000" b="1">
                <a:solidFill>
                  <a:schemeClr val="accent1"/>
                </a:solidFill>
              </a:rPr>
              <a:t>ONLY</a:t>
            </a:r>
            <a:r>
              <a:rPr lang="en-US" sz="2000" b="1"/>
              <a:t> </a:t>
            </a:r>
            <a:r>
              <a:rPr lang="en-US" sz="2000" b="1" i="1"/>
              <a:t>if not presented to the GO Team  at a previous meeting</a:t>
            </a:r>
          </a:p>
        </p:txBody>
      </p:sp>
    </p:spTree>
    <p:extLst>
      <p:ext uri="{BB962C8B-B14F-4D97-AF65-F5344CB8AC3E}">
        <p14:creationId xmlns:p14="http://schemas.microsoft.com/office/powerpoint/2010/main" val="155125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B7F6B-3418-5E13-5FA1-8E640CF2E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3DC48AE2-B711-E520-82A5-54355CA4F6A4}"/>
              </a:ext>
            </a:extLst>
          </p:cNvPr>
          <p:cNvGrpSpPr/>
          <p:nvPr/>
        </p:nvGrpSpPr>
        <p:grpSpPr>
          <a:xfrm>
            <a:off x="-5348" y="127000"/>
            <a:ext cx="5537200" cy="6731000"/>
            <a:chOff x="0" y="0"/>
            <a:chExt cx="2389791" cy="2709333"/>
          </a:xfrm>
          <a:solidFill>
            <a:schemeClr val="accent5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D8ADF78-115F-4645-2E94-9A726FA73D31}"/>
                </a:ext>
              </a:extLst>
            </p:cNvPr>
            <p:cNvSpPr/>
            <p:nvPr/>
          </p:nvSpPr>
          <p:spPr>
            <a:xfrm>
              <a:off x="0" y="0"/>
              <a:ext cx="2389791" cy="2709333"/>
            </a:xfrm>
            <a:custGeom>
              <a:avLst/>
              <a:gdLst/>
              <a:ahLst/>
              <a:cxnLst/>
              <a:rect l="l" t="t" r="r" b="b"/>
              <a:pathLst>
                <a:path w="2389791" h="2709333">
                  <a:moveTo>
                    <a:pt x="0" y="0"/>
                  </a:moveTo>
                  <a:lnTo>
                    <a:pt x="2389791" y="0"/>
                  </a:lnTo>
                  <a:lnTo>
                    <a:pt x="238979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B1EF614-E443-1BC5-B65C-61CC90035590}"/>
                </a:ext>
              </a:extLst>
            </p:cNvPr>
            <p:cNvSpPr txBox="1"/>
            <p:nvPr/>
          </p:nvSpPr>
          <p:spPr>
            <a:xfrm>
              <a:off x="0" y="-57150"/>
              <a:ext cx="2389791" cy="276648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80"/>
                </a:lnSpc>
              </a:pPr>
              <a:endParaRPr sz="1200">
                <a:solidFill>
                  <a:prstClr val="black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259DEFC-8142-5A52-651C-CECE5A22AADC}"/>
              </a:ext>
            </a:extLst>
          </p:cNvPr>
          <p:cNvSpPr/>
          <p:nvPr/>
        </p:nvSpPr>
        <p:spPr>
          <a:xfrm>
            <a:off x="3380613" y="88201"/>
            <a:ext cx="2028692" cy="685800"/>
          </a:xfrm>
          <a:custGeom>
            <a:avLst/>
            <a:gdLst/>
            <a:ahLst/>
            <a:cxnLst/>
            <a:rect l="l" t="t" r="r" b="b"/>
            <a:pathLst>
              <a:path w="3043038" h="2785648">
                <a:moveTo>
                  <a:pt x="0" y="0"/>
                </a:moveTo>
                <a:lnTo>
                  <a:pt x="3043038" y="0"/>
                </a:lnTo>
                <a:lnTo>
                  <a:pt x="3043038" y="2785648"/>
                </a:lnTo>
                <a:lnTo>
                  <a:pt x="0" y="2785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079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F7EDD0E-CCB8-AC3E-3AAF-417F0E656820}"/>
              </a:ext>
            </a:extLst>
          </p:cNvPr>
          <p:cNvSpPr/>
          <p:nvPr/>
        </p:nvSpPr>
        <p:spPr>
          <a:xfrm rot="-5400000" flipH="1">
            <a:off x="652198" y="-652198"/>
            <a:ext cx="1141603" cy="2445999"/>
          </a:xfrm>
          <a:custGeom>
            <a:avLst/>
            <a:gdLst/>
            <a:ahLst/>
            <a:cxnLst/>
            <a:rect l="l" t="t" r="r" b="b"/>
            <a:pathLst>
              <a:path w="2007680" h="4114800">
                <a:moveTo>
                  <a:pt x="2007680" y="0"/>
                </a:moveTo>
                <a:lnTo>
                  <a:pt x="0" y="0"/>
                </a:lnTo>
                <a:lnTo>
                  <a:pt x="0" y="4114800"/>
                </a:lnTo>
                <a:lnTo>
                  <a:pt x="2007680" y="4114800"/>
                </a:lnTo>
                <a:lnTo>
                  <a:pt x="20076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7244" t="-12151" r="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pic>
        <p:nvPicPr>
          <p:cNvPr id="13" name="Graphic 12" descr="Settings outline">
            <a:extLst>
              <a:ext uri="{FF2B5EF4-FFF2-40B4-BE49-F238E27FC236}">
                <a16:creationId xmlns:a16="http://schemas.microsoft.com/office/drawing/2014/main" id="{2FE7E987-7BC1-A69A-0875-AB03C2EBD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0400" y="1586460"/>
            <a:ext cx="4622800" cy="462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20AEB9-F1BC-62C2-8763-3DCF2990D791}"/>
              </a:ext>
            </a:extLst>
          </p:cNvPr>
          <p:cNvSpPr txBox="1">
            <a:spLocks/>
          </p:cNvSpPr>
          <p:nvPr/>
        </p:nvSpPr>
        <p:spPr>
          <a:xfrm>
            <a:off x="3727359" y="76500"/>
            <a:ext cx="6766560" cy="768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defTabSz="609630"/>
            <a:r>
              <a:rPr lang="en-US" b="1">
                <a:solidFill>
                  <a:prstClr val="black"/>
                </a:solidFill>
              </a:rPr>
              <a:t>Enrollment</a:t>
            </a:r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0E9A391F-C2B3-FD76-ADCD-BAC7198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</p:spPr>
        <p:txBody>
          <a:bodyPr/>
          <a:lstStyle/>
          <a:p>
            <a:pPr defTabSz="609630"/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609630"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5" name="Table 16">
            <a:extLst>
              <a:ext uri="{FF2B5EF4-FFF2-40B4-BE49-F238E27FC236}">
                <a16:creationId xmlns:a16="http://schemas.microsoft.com/office/drawing/2014/main" id="{B40945B2-356A-59F9-41DE-0B08F272E4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388997"/>
              </p:ext>
            </p:extLst>
          </p:nvPr>
        </p:nvGraphicFramePr>
        <p:xfrm>
          <a:off x="5850459" y="819220"/>
          <a:ext cx="4276726" cy="1381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14651">
                  <a:extLst>
                    <a:ext uri="{9D8B030D-6E8A-4147-A177-3AD203B41FA5}">
                      <a16:colId xmlns:a16="http://schemas.microsoft.com/office/drawing/2014/main" val="697791016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370314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1"/>
                        <a:t>Projected Enrollment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439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5509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1800" b="1"/>
                        <a:t>15-Day Count(08.22.25) Enrollment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377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8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1"/>
                        <a:t>Difference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-62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91733"/>
                  </a:ext>
                </a:extLst>
              </a:tr>
            </a:tbl>
          </a:graphicData>
        </a:graphic>
      </p:graphicFrame>
      <p:graphicFrame>
        <p:nvGraphicFramePr>
          <p:cNvPr id="18" name="Table 23">
            <a:extLst>
              <a:ext uri="{FF2B5EF4-FFF2-40B4-BE49-F238E27FC236}">
                <a16:creationId xmlns:a16="http://schemas.microsoft.com/office/drawing/2014/main" id="{148A1D9D-F432-7CC0-030B-6D73F11CB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477227"/>
              </p:ext>
            </p:extLst>
          </p:nvPr>
        </p:nvGraphicFramePr>
        <p:xfrm>
          <a:off x="5588146" y="2987877"/>
          <a:ext cx="6397535" cy="22860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786109">
                  <a:extLst>
                    <a:ext uri="{9D8B030D-6E8A-4147-A177-3AD203B41FA5}">
                      <a16:colId xmlns:a16="http://schemas.microsoft.com/office/drawing/2014/main" val="2607856906"/>
                    </a:ext>
                  </a:extLst>
                </a:gridCol>
                <a:gridCol w="3611426">
                  <a:extLst>
                    <a:ext uri="{9D8B030D-6E8A-4147-A177-3AD203B41FA5}">
                      <a16:colId xmlns:a16="http://schemas.microsoft.com/office/drawing/2014/main" val="2739395123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Budget Adjustment*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tx1"/>
                          </a:solidFill>
                        </a:rPr>
                        <a:t> $369,644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tx1"/>
                          </a:solidFill>
                        </a:rPr>
                        <a:t>Reserve: $115,445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tx1"/>
                          </a:solidFill>
                        </a:rPr>
                        <a:t>Title 1: -7500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tx1"/>
                          </a:solidFill>
                        </a:rPr>
                        <a:t>Title 1 Family Engagement: -250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tx1"/>
                          </a:solidFill>
                        </a:rPr>
                        <a:t>Hold Harmless: $261,949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290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1CF1227-69A0-0F5C-633E-6EBA5545529B}"/>
              </a:ext>
            </a:extLst>
          </p:cNvPr>
          <p:cNvSpPr txBox="1"/>
          <p:nvPr/>
        </p:nvSpPr>
        <p:spPr>
          <a:xfrm>
            <a:off x="5531852" y="5499841"/>
            <a:ext cx="66294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1200" dirty="0">
                <a:solidFill>
                  <a:prstClr val="black"/>
                </a:solidFill>
                <a:latin typeface="Calibri"/>
              </a:rPr>
              <a:t>*The budget adjustment reflects the impact of the following: Enrollment changes, school reserves, Title I Part A, Title I- Family Engagement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8491EC-288F-9BF5-E5FA-FDCAFF8CDA28}"/>
              </a:ext>
            </a:extLst>
          </p:cNvPr>
          <p:cNvSpPr txBox="1">
            <a:spLocks/>
          </p:cNvSpPr>
          <p:nvPr/>
        </p:nvSpPr>
        <p:spPr>
          <a:xfrm>
            <a:off x="5508081" y="5952108"/>
            <a:ext cx="6766560" cy="322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harmless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AE4D8-F0BC-5390-75DB-E0926EDF9AFE}"/>
              </a:ext>
            </a:extLst>
          </p:cNvPr>
          <p:cNvSpPr txBox="1"/>
          <p:nvPr/>
        </p:nvSpPr>
        <p:spPr>
          <a:xfrm>
            <a:off x="5576260" y="6185575"/>
            <a:ext cx="658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200">
                <a:solidFill>
                  <a:prstClr val="black"/>
                </a:solidFill>
              </a:rPr>
              <a:t>To support academic stability in schools, </a:t>
            </a:r>
            <a:r>
              <a:rPr lang="en-US" sz="1200">
                <a:solidFill>
                  <a:prstClr val="black"/>
                </a:solidFill>
                <a:latin typeface="Calibri"/>
              </a:rPr>
              <a:t>budgets were not reduced beyond school reserves. </a:t>
            </a:r>
          </a:p>
        </p:txBody>
      </p:sp>
    </p:spTree>
    <p:extLst>
      <p:ext uri="{BB962C8B-B14F-4D97-AF65-F5344CB8AC3E}">
        <p14:creationId xmlns:p14="http://schemas.microsoft.com/office/powerpoint/2010/main" val="327025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C7E1-D24F-7EAE-B9D5-9AE126AF3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8E1B79-40B1-CD2A-8F1E-D59D63B9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50"/>
            <a:ext cx="987552" cy="365125"/>
          </a:xfrm>
        </p:spPr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D14A9-DC9D-7480-5CDD-4CFA24DE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02" y="35992"/>
            <a:ext cx="10515600" cy="626161"/>
          </a:xfrm>
        </p:spPr>
        <p:txBody>
          <a:bodyPr anchor="ctr"/>
          <a:lstStyle/>
          <a:p>
            <a:r>
              <a:rPr lang="en-US" b="1"/>
              <a:t>Plan for FY26 Leveling Reserve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42BE28-AB92-2BAF-94E4-82CD3722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834032"/>
              </p:ext>
            </p:extLst>
          </p:nvPr>
        </p:nvGraphicFramePr>
        <p:xfrm>
          <a:off x="2048938" y="1471448"/>
          <a:ext cx="8837020" cy="5365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3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7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052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Priorities</a:t>
                      </a:r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Strategies</a:t>
                      </a:r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</a:rPr>
                        <a:t>Requests</a:t>
                      </a:r>
                      <a:endParaRPr lang="en-US" sz="1400" b="1" kern="120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Amount</a:t>
                      </a:r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1580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 level of rigor and relevance (example- please remove)</a:t>
                      </a:r>
                      <a:endParaRPr lang="en-US" sz="1100" b="0" i="1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100" b="0" kern="1200">
                          <a:solidFill>
                            <a:srgbClr val="FF0000"/>
                          </a:solidFill>
                        </a:rPr>
                        <a:t>Implementation</a:t>
                      </a:r>
                      <a:r>
                        <a:rPr lang="en-US" sz="1100" b="0" kern="1200" baseline="0">
                          <a:solidFill>
                            <a:srgbClr val="FF0000"/>
                          </a:solidFill>
                        </a:rPr>
                        <a:t> of guided reading training for all staff </a:t>
                      </a: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(example- please remove)</a:t>
                      </a:r>
                      <a:endParaRPr lang="en-US" sz="1100" b="0" i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rgbClr val="FF0000"/>
                          </a:solidFill>
                        </a:rPr>
                        <a:t>Purchase an additional Teacher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(example- please remove)</a:t>
                      </a:r>
                      <a:endParaRPr lang="en-US" sz="1100" b="0" i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100" b="0" kern="1200">
                          <a:solidFill>
                            <a:srgbClr val="FF0000"/>
                          </a:solidFill>
                        </a:rPr>
                        <a:t>$84, 134</a:t>
                      </a:r>
                    </a:p>
                    <a:p>
                      <a:pPr marL="0" algn="l" defTabSz="685800" rtl="0" eaLnBrk="1" latinLnBrk="0" hangingPunct="1"/>
                      <a:endParaRPr lang="en-US" sz="1100" b="0" kern="120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(example- please remove)</a:t>
                      </a:r>
                      <a:endParaRPr lang="en-US" sz="1100" b="0" i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11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2A235F0-2D69-1F2B-5EB7-67A3D3831E9D}"/>
              </a:ext>
            </a:extLst>
          </p:cNvPr>
          <p:cNvSpPr/>
          <p:nvPr/>
        </p:nvSpPr>
        <p:spPr>
          <a:xfrm>
            <a:off x="2497518" y="2004848"/>
            <a:ext cx="7196965" cy="392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3A9">
                    <a:lumMod val="75000"/>
                  </a:srgbClr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EXAMPLE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5E7CAE-EEAD-D8C6-ECD4-B4DC221B6A17}"/>
              </a:ext>
            </a:extLst>
          </p:cNvPr>
          <p:cNvSpPr txBox="1">
            <a:spLocks/>
          </p:cNvSpPr>
          <p:nvPr/>
        </p:nvSpPr>
        <p:spPr>
          <a:xfrm>
            <a:off x="1383799" y="436242"/>
            <a:ext cx="9354208" cy="84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enorite"/>
                <a:ea typeface="+mj-ea"/>
                <a:cs typeface="+mj-cs"/>
              </a:rPr>
              <a:t>$___-115,445___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ED71E-0196-ABA9-DFCE-A2ADB0A2D4CE}"/>
              </a:ext>
            </a:extLst>
          </p:cNvPr>
          <p:cNvSpPr/>
          <p:nvPr/>
        </p:nvSpPr>
        <p:spPr>
          <a:xfrm>
            <a:off x="1601312" y="1208811"/>
            <a:ext cx="8919185" cy="58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A3408-E2DD-7861-7AA0-D8052C6416EA}"/>
              </a:ext>
            </a:extLst>
          </p:cNvPr>
          <p:cNvSpPr txBox="1"/>
          <p:nvPr/>
        </p:nvSpPr>
        <p:spPr>
          <a:xfrm>
            <a:off x="5914665" y="3773346"/>
            <a:ext cx="182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2306563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C43B-E9E5-8C0A-2FE6-6E454DCC1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36614A-C9DE-6C64-4633-543287C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50"/>
            <a:ext cx="987552" cy="365125"/>
          </a:xfrm>
        </p:spPr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4C60D-1A87-5466-A0B6-36A292E2E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02" y="35992"/>
            <a:ext cx="10515600" cy="626161"/>
          </a:xfrm>
        </p:spPr>
        <p:txBody>
          <a:bodyPr anchor="ctr"/>
          <a:lstStyle/>
          <a:p>
            <a:r>
              <a:rPr lang="en-US" b="1"/>
              <a:t>Plan for FY26 Title I Holdback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CA576C-F082-E091-8815-60A7BF149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587368"/>
              </p:ext>
            </p:extLst>
          </p:nvPr>
        </p:nvGraphicFramePr>
        <p:xfrm>
          <a:off x="2048938" y="1471448"/>
          <a:ext cx="8579710" cy="53950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4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32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Priorities</a:t>
                      </a:r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Strategies</a:t>
                      </a:r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</a:rPr>
                        <a:t>Requests</a:t>
                      </a:r>
                      <a:endParaRPr lang="en-US" sz="1400" b="1" kern="120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Amount</a:t>
                      </a:r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794">
                <a:tc>
                  <a:txBody>
                    <a:bodyPr/>
                    <a:lstStyle/>
                    <a:p>
                      <a:pPr algn="l"/>
                      <a:r>
                        <a:rPr lang="en-US" sz="1100" b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 level of rigor and relevance (example- please remove)</a:t>
                      </a:r>
                      <a:endParaRPr lang="en-US" sz="1100" b="0" i="1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100" b="0" kern="1200">
                          <a:solidFill>
                            <a:srgbClr val="FF0000"/>
                          </a:solidFill>
                        </a:rPr>
                        <a:t>Implementation</a:t>
                      </a:r>
                      <a:r>
                        <a:rPr lang="en-US" sz="1100" b="0" kern="1200" baseline="0">
                          <a:solidFill>
                            <a:srgbClr val="FF0000"/>
                          </a:solidFill>
                        </a:rPr>
                        <a:t> of guided reading training for all staff </a:t>
                      </a: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(example- please remove)</a:t>
                      </a:r>
                      <a:endParaRPr lang="en-US" sz="1100" b="0" i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FF0000"/>
                          </a:solidFill>
                        </a:rPr>
                        <a:t>Purchase an additional Teacher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 dirty="0">
                          <a:solidFill>
                            <a:srgbClr val="FF0000"/>
                          </a:solidFill>
                        </a:rPr>
                        <a:t>(example- please remove)</a:t>
                      </a:r>
                      <a:endParaRPr lang="en-US" sz="1100" b="0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100" b="0" kern="1200">
                          <a:solidFill>
                            <a:srgbClr val="FF0000"/>
                          </a:solidFill>
                        </a:rPr>
                        <a:t>$84, 134</a:t>
                      </a:r>
                    </a:p>
                    <a:p>
                      <a:pPr marL="0" algn="l" defTabSz="685800" rtl="0" eaLnBrk="1" latinLnBrk="0" hangingPunct="1"/>
                      <a:endParaRPr lang="en-US" sz="1100" b="0" kern="120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>
                          <a:solidFill>
                            <a:srgbClr val="FF0000"/>
                          </a:solidFill>
                        </a:rPr>
                        <a:t>(example- please remove)</a:t>
                      </a:r>
                      <a:endParaRPr lang="en-US" sz="1100" b="0" i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224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782FE5-6F40-F06A-D36B-D964F49FD9E5}"/>
              </a:ext>
            </a:extLst>
          </p:cNvPr>
          <p:cNvSpPr/>
          <p:nvPr/>
        </p:nvSpPr>
        <p:spPr>
          <a:xfrm>
            <a:off x="2497518" y="2004848"/>
            <a:ext cx="7196965" cy="392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3A9">
                    <a:lumMod val="75000"/>
                  </a:srgbClr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EXAMPLE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533C15-8EE9-60AA-26C9-C5E3A737E031}"/>
              </a:ext>
            </a:extLst>
          </p:cNvPr>
          <p:cNvSpPr txBox="1">
            <a:spLocks/>
          </p:cNvSpPr>
          <p:nvPr/>
        </p:nvSpPr>
        <p:spPr>
          <a:xfrm>
            <a:off x="1383799" y="436242"/>
            <a:ext cx="9354208" cy="84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enorite"/>
                <a:ea typeface="+mj-ea"/>
                <a:cs typeface="+mj-cs"/>
              </a:rPr>
              <a:t>$____7500___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405391-4DCD-A1CD-5F0A-75C753680F31}"/>
              </a:ext>
            </a:extLst>
          </p:cNvPr>
          <p:cNvSpPr/>
          <p:nvPr/>
        </p:nvSpPr>
        <p:spPr>
          <a:xfrm>
            <a:off x="1601312" y="1208811"/>
            <a:ext cx="8919185" cy="585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9B5EC-78F7-D87D-9652-2186871CD37C}"/>
              </a:ext>
            </a:extLst>
          </p:cNvPr>
          <p:cNvSpPr txBox="1"/>
          <p:nvPr/>
        </p:nvSpPr>
        <p:spPr>
          <a:xfrm>
            <a:off x="5822066" y="3855607"/>
            <a:ext cx="224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2753798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345C-195A-861B-AA65-E653778FE3CD}"/>
              </a:ext>
            </a:extLst>
          </p:cNvPr>
          <p:cNvSpPr txBox="1">
            <a:spLocks/>
          </p:cNvSpPr>
          <p:nvPr/>
        </p:nvSpPr>
        <p:spPr>
          <a:xfrm>
            <a:off x="914400" y="204462"/>
            <a:ext cx="10972800" cy="8369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Summary of Changes as a Result of FY26 Budget Adjustment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90A4DCBB-ADBF-22E1-C302-EE0BF2B4FE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9790"/>
              </p:ext>
            </p:extLst>
          </p:nvPr>
        </p:nvGraphicFramePr>
        <p:xfrm>
          <a:off x="1134637" y="939800"/>
          <a:ext cx="10514438" cy="286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219">
                  <a:extLst>
                    <a:ext uri="{9D8B030D-6E8A-4147-A177-3AD203B41FA5}">
                      <a16:colId xmlns:a16="http://schemas.microsoft.com/office/drawing/2014/main" val="3868647755"/>
                    </a:ext>
                  </a:extLst>
                </a:gridCol>
                <a:gridCol w="5257219">
                  <a:extLst>
                    <a:ext uri="{9D8B030D-6E8A-4147-A177-3AD203B41FA5}">
                      <a16:colId xmlns:a16="http://schemas.microsoft.com/office/drawing/2014/main" val="2112092059"/>
                    </a:ext>
                  </a:extLst>
                </a:gridCol>
              </a:tblGrid>
              <a:tr h="6574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Personnel Changes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Non-Personnel Changes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409478"/>
                  </a:ext>
                </a:extLst>
              </a:tr>
              <a:tr h="44190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335333"/>
                  </a:ext>
                </a:extLst>
              </a:tr>
              <a:tr h="44190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019235"/>
                  </a:ext>
                </a:extLst>
              </a:tr>
              <a:tr h="44190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013826"/>
                  </a:ext>
                </a:extLst>
              </a:tr>
              <a:tr h="44190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258494"/>
                  </a:ext>
                </a:extLst>
              </a:tr>
              <a:tr h="44190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1826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D69C0B-9A6A-1F34-9392-EABD98E73DCD}"/>
              </a:ext>
            </a:extLst>
          </p:cNvPr>
          <p:cNvGraphicFramePr>
            <a:graphicFrameLocks noGrp="1"/>
          </p:cNvGraphicFramePr>
          <p:nvPr/>
        </p:nvGraphicFramePr>
        <p:xfrm>
          <a:off x="1134638" y="4140200"/>
          <a:ext cx="10496931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6931">
                  <a:extLst>
                    <a:ext uri="{9D8B030D-6E8A-4147-A177-3AD203B41FA5}">
                      <a16:colId xmlns:a16="http://schemas.microsoft.com/office/drawing/2014/main" val="3255829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Summary of Changes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37121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b="1" i="0">
                          <a:solidFill>
                            <a:srgbClr val="FF0000"/>
                          </a:solidFill>
                        </a:rPr>
                        <a:t>PRINCIPALS: Please provide a summary of the impact these changes and how it relates to your strategic plan here.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6765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8102B4-C23B-EEFD-0F8A-55793A6F59F5}"/>
              </a:ext>
            </a:extLst>
          </p:cNvPr>
          <p:cNvSpPr txBox="1"/>
          <p:nvPr/>
        </p:nvSpPr>
        <p:spPr>
          <a:xfrm>
            <a:off x="5624961" y="2130736"/>
            <a:ext cx="151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373504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A400C-BB3A-D41F-7316-A9204860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97DF15F-7FE6-CF03-38F4-9FA4DC2A199A}"/>
              </a:ext>
            </a:extLst>
          </p:cNvPr>
          <p:cNvGrpSpPr/>
          <p:nvPr/>
        </p:nvGrpSpPr>
        <p:grpSpPr>
          <a:xfrm>
            <a:off x="6096000" y="0"/>
            <a:ext cx="6096000" cy="6858001"/>
            <a:chOff x="0" y="0"/>
            <a:chExt cx="2408296" cy="29427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3E6013D-50EA-AB2A-4C44-141F6DAA70CB}"/>
                </a:ext>
              </a:extLst>
            </p:cNvPr>
            <p:cNvSpPr/>
            <p:nvPr/>
          </p:nvSpPr>
          <p:spPr>
            <a:xfrm>
              <a:off x="0" y="0"/>
              <a:ext cx="2408296" cy="2942706"/>
            </a:xfrm>
            <a:custGeom>
              <a:avLst/>
              <a:gdLst/>
              <a:ahLst/>
              <a:cxnLst/>
              <a:rect l="l" t="t" r="r" b="b"/>
              <a:pathLst>
                <a:path w="2408296" h="2942706">
                  <a:moveTo>
                    <a:pt x="0" y="0"/>
                  </a:moveTo>
                  <a:lnTo>
                    <a:pt x="2408296" y="0"/>
                  </a:lnTo>
                  <a:lnTo>
                    <a:pt x="2408296" y="2942706"/>
                  </a:lnTo>
                  <a:lnTo>
                    <a:pt x="0" y="2942706"/>
                  </a:lnTo>
                  <a:close/>
                </a:path>
              </a:pathLst>
            </a:custGeom>
            <a:solidFill>
              <a:srgbClr val="D8031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Segoe UI" panose="020B0502040204020203" pitchFamily="34" charset="0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B43BF6-1628-4ACB-E614-AB94D1536FF5}"/>
                </a:ext>
              </a:extLst>
            </p:cNvPr>
            <p:cNvSpPr txBox="1"/>
            <p:nvPr/>
          </p:nvSpPr>
          <p:spPr>
            <a:xfrm>
              <a:off x="0" y="-57150"/>
              <a:ext cx="2408296" cy="29998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</a:pPr>
              <a:endParaRPr sz="800">
                <a:latin typeface="Segoe UI" panose="020B0502040204020203" pitchFamily="34" charset="0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117E00-5BDD-4F2B-CE66-491CB41174EA}"/>
              </a:ext>
            </a:extLst>
          </p:cNvPr>
          <p:cNvSpPr/>
          <p:nvPr/>
        </p:nvSpPr>
        <p:spPr>
          <a:xfrm>
            <a:off x="11501704" y="3698552"/>
            <a:ext cx="690297" cy="1910165"/>
          </a:xfrm>
          <a:custGeom>
            <a:avLst/>
            <a:gdLst/>
            <a:ahLst/>
            <a:cxnLst/>
            <a:rect l="l" t="t" r="r" b="b"/>
            <a:pathLst>
              <a:path w="3129993" h="2865247">
                <a:moveTo>
                  <a:pt x="0" y="0"/>
                </a:moveTo>
                <a:lnTo>
                  <a:pt x="3129993" y="0"/>
                </a:lnTo>
                <a:lnTo>
                  <a:pt x="3129993" y="2865248"/>
                </a:lnTo>
                <a:lnTo>
                  <a:pt x="0" y="2865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02285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>
              <a:latin typeface="Segoe UI" panose="020B0502040204020203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5993EB-C95D-AE44-7E1E-CC0C310D8996}"/>
              </a:ext>
            </a:extLst>
          </p:cNvPr>
          <p:cNvSpPr/>
          <p:nvPr/>
        </p:nvSpPr>
        <p:spPr>
          <a:xfrm>
            <a:off x="4693567" y="0"/>
            <a:ext cx="2028692" cy="685800"/>
          </a:xfrm>
          <a:custGeom>
            <a:avLst/>
            <a:gdLst/>
            <a:ahLst/>
            <a:cxnLst/>
            <a:rect l="l" t="t" r="r" b="b"/>
            <a:pathLst>
              <a:path w="3043038" h="2785648">
                <a:moveTo>
                  <a:pt x="0" y="0"/>
                </a:moveTo>
                <a:lnTo>
                  <a:pt x="3043039" y="0"/>
                </a:lnTo>
                <a:lnTo>
                  <a:pt x="3043039" y="2785648"/>
                </a:lnTo>
                <a:lnTo>
                  <a:pt x="0" y="2785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0794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>
              <a:latin typeface="Segoe UI" panose="020B0502040204020203" pitchFamily="34" charset="0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9266FA1-CC7B-8E6B-AC74-EFD926E09409}"/>
              </a:ext>
            </a:extLst>
          </p:cNvPr>
          <p:cNvGrpSpPr/>
          <p:nvPr/>
        </p:nvGrpSpPr>
        <p:grpSpPr>
          <a:xfrm>
            <a:off x="7106536" y="842315"/>
            <a:ext cx="4044419" cy="4938739"/>
            <a:chOff x="0" y="0"/>
            <a:chExt cx="1597795" cy="10565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3B0ABF0-7C26-B11A-F485-E4CAE10AB852}"/>
                </a:ext>
              </a:extLst>
            </p:cNvPr>
            <p:cNvSpPr/>
            <p:nvPr/>
          </p:nvSpPr>
          <p:spPr>
            <a:xfrm>
              <a:off x="0" y="0"/>
              <a:ext cx="1597795" cy="1056500"/>
            </a:xfrm>
            <a:custGeom>
              <a:avLst/>
              <a:gdLst/>
              <a:ahLst/>
              <a:cxnLst/>
              <a:rect l="l" t="t" r="r" b="b"/>
              <a:pathLst>
                <a:path w="1597795" h="1056500">
                  <a:moveTo>
                    <a:pt x="0" y="0"/>
                  </a:moveTo>
                  <a:lnTo>
                    <a:pt x="1597795" y="0"/>
                  </a:lnTo>
                  <a:lnTo>
                    <a:pt x="1597795" y="1056500"/>
                  </a:lnTo>
                  <a:lnTo>
                    <a:pt x="0" y="105650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>
                <a:latin typeface="Segoe UI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9018621-89F1-F2B3-6CE4-D6F98A5FE0CF}"/>
                </a:ext>
              </a:extLst>
            </p:cNvPr>
            <p:cNvSpPr txBox="1"/>
            <p:nvPr/>
          </p:nvSpPr>
          <p:spPr>
            <a:xfrm>
              <a:off x="0" y="-57150"/>
              <a:ext cx="1597795" cy="1113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</a:pPr>
              <a:endParaRPr sz="800">
                <a:latin typeface="Segoe UI" panose="020B0502040204020203" pitchFamily="34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92941796-F225-3291-057E-D587FE52F2A3}"/>
              </a:ext>
            </a:extLst>
          </p:cNvPr>
          <p:cNvSpPr/>
          <p:nvPr/>
        </p:nvSpPr>
        <p:spPr>
          <a:xfrm rot="16200000" flipH="1">
            <a:off x="652198" y="-652198"/>
            <a:ext cx="1141603" cy="2445999"/>
          </a:xfrm>
          <a:custGeom>
            <a:avLst/>
            <a:gdLst/>
            <a:ahLst/>
            <a:cxnLst/>
            <a:rect l="l" t="t" r="r" b="b"/>
            <a:pathLst>
              <a:path w="2007680" h="4114800">
                <a:moveTo>
                  <a:pt x="2007680" y="0"/>
                </a:moveTo>
                <a:lnTo>
                  <a:pt x="0" y="0"/>
                </a:lnTo>
                <a:lnTo>
                  <a:pt x="0" y="4114800"/>
                </a:lnTo>
                <a:lnTo>
                  <a:pt x="2007680" y="4114800"/>
                </a:lnTo>
                <a:lnTo>
                  <a:pt x="20076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7244" t="-12151" r="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>
              <a:latin typeface="Segoe UI" panose="020B0502040204020203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F03E5EF-F54B-5C22-F456-29BF4BE95B97}"/>
              </a:ext>
            </a:extLst>
          </p:cNvPr>
          <p:cNvSpPr txBox="1"/>
          <p:nvPr/>
        </p:nvSpPr>
        <p:spPr>
          <a:xfrm>
            <a:off x="7121791" y="2511921"/>
            <a:ext cx="4044419" cy="165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266"/>
              </a:lnSpc>
            </a:pPr>
            <a:r>
              <a:rPr lang="en-US" sz="3734" b="1" spc="-42">
                <a:solidFill>
                  <a:srgbClr val="1D1D1B"/>
                </a:solidFill>
                <a:latin typeface="Poppins Bold"/>
                <a:ea typeface="Poppins Bold"/>
                <a:cs typeface="Poppins Bold"/>
                <a:sym typeface="Poppins Bold"/>
              </a:rPr>
              <a:t>Comprehensive Long-Range Facilities Plan</a:t>
            </a:r>
            <a:r>
              <a:rPr lang="en-US" sz="4266" b="1" spc="-42">
                <a:solidFill>
                  <a:srgbClr val="1D1D1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77CC2-D422-C8FE-E8D2-4F03468AD904}"/>
              </a:ext>
            </a:extLst>
          </p:cNvPr>
          <p:cNvSpPr txBox="1"/>
          <p:nvPr/>
        </p:nvSpPr>
        <p:spPr>
          <a:xfrm>
            <a:off x="218363" y="1421005"/>
            <a:ext cx="5648683" cy="464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APS Forward 2040:</a:t>
            </a:r>
          </a:p>
          <a:p>
            <a:r>
              <a:rPr lang="en-US" sz="2667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Reshaping the Future of Education</a:t>
            </a:r>
          </a:p>
          <a:p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u="sng">
                <a:latin typeface="Segoe UI" panose="020B0502040204020203" pitchFamily="34" charset="0"/>
                <a:cs typeface="Segoe UI" panose="020B0502040204020203" pitchFamily="34" charset="0"/>
              </a:rPr>
              <a:t>Taskforce Meetings</a:t>
            </a:r>
          </a:p>
          <a:p>
            <a:r>
              <a:rPr lang="en-US" sz="1867">
                <a:latin typeface="Segoe UI" panose="020B0502040204020203" pitchFamily="34" charset="0"/>
                <a:cs typeface="Segoe UI" panose="020B0502040204020203" pitchFamily="34" charset="0"/>
              </a:rPr>
              <a:t>May 8, 2025 - </a:t>
            </a:r>
            <a:r>
              <a:rPr lang="en-US" sz="1867">
                <a:latin typeface="Segoe UI" panose="020B0502040204020203" pitchFamily="34" charset="0"/>
                <a:cs typeface="Segoe UI" panose="020B0502040204020203" pitchFamily="34" charset="0"/>
                <a:hlinkClick r:id="rId9"/>
              </a:rPr>
              <a:t>Presentation</a:t>
            </a:r>
            <a:endParaRPr lang="en-US" sz="1867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67">
                <a:latin typeface="Segoe UI" panose="020B0502040204020203" pitchFamily="34" charset="0"/>
                <a:cs typeface="Segoe UI" panose="020B0502040204020203" pitchFamily="34" charset="0"/>
              </a:rPr>
              <a:t>August 5, 2025- </a:t>
            </a:r>
            <a:r>
              <a:rPr lang="en-US" sz="1867">
                <a:latin typeface="Segoe UI" panose="020B0502040204020203" pitchFamily="34" charset="0"/>
                <a:cs typeface="Segoe UI" panose="020B0502040204020203" pitchFamily="34" charset="0"/>
                <a:hlinkClick r:id="rId10"/>
              </a:rPr>
              <a:t>Presentation</a:t>
            </a:r>
            <a:endParaRPr lang="en-US" sz="1867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u="sng">
                <a:latin typeface="Segoe UI" panose="020B0502040204020203" pitchFamily="34" charset="0"/>
                <a:cs typeface="Segoe UI" panose="020B0502040204020203" pitchFamily="34" charset="0"/>
              </a:rPr>
              <a:t>Upcoming Public Meetings</a:t>
            </a:r>
          </a:p>
          <a:p>
            <a:pPr marL="228611" indent="228611">
              <a:buFont typeface="Arial" panose="020B0604020202020204" pitchFamily="34" charset="0"/>
              <a:buChar char="•"/>
            </a:pPr>
            <a:r>
              <a:rPr lang="en-US" sz="1867"/>
              <a:t>October 20</a:t>
            </a:r>
          </a:p>
          <a:p>
            <a:pPr marL="228611" indent="228611">
              <a:buFont typeface="Arial" panose="020B0604020202020204" pitchFamily="34" charset="0"/>
              <a:buChar char="•"/>
            </a:pPr>
            <a:r>
              <a:rPr lang="en-US" sz="1867"/>
              <a:t>November 10</a:t>
            </a:r>
          </a:p>
          <a:p>
            <a:r>
              <a:rPr lang="en-US" sz="1867" b="1">
                <a:solidFill>
                  <a:schemeClr val="accent4"/>
                </a:solidFill>
              </a:rPr>
              <a:t>Virtual</a:t>
            </a:r>
            <a:r>
              <a:rPr lang="en-US" sz="1867">
                <a:solidFill>
                  <a:schemeClr val="accent4"/>
                </a:solidFill>
              </a:rPr>
              <a:t> – at Noon</a:t>
            </a:r>
          </a:p>
          <a:p>
            <a:r>
              <a:rPr lang="en-US" sz="1867" b="1">
                <a:solidFill>
                  <a:schemeClr val="accent4"/>
                </a:solidFill>
              </a:rPr>
              <a:t>In-person</a:t>
            </a:r>
            <a:r>
              <a:rPr lang="en-US" sz="1867">
                <a:solidFill>
                  <a:schemeClr val="accent4"/>
                </a:solidFill>
              </a:rPr>
              <a:t> at 6PM at CLL (130 Trinity Ave)</a:t>
            </a:r>
          </a:p>
          <a:p>
            <a:endParaRPr lang="en-US" sz="1600"/>
          </a:p>
          <a:p>
            <a:endParaRPr lang="en-US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15193-2A0E-9BA5-4012-486CFF214E3B}"/>
              </a:ext>
            </a:extLst>
          </p:cNvPr>
          <p:cNvSpPr txBox="1"/>
          <p:nvPr/>
        </p:nvSpPr>
        <p:spPr>
          <a:xfrm>
            <a:off x="7376145" y="4274593"/>
            <a:ext cx="3505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67">
                <a:solidFill>
                  <a:schemeClr val="accent4"/>
                </a:solidFill>
              </a:rPr>
              <a:t>atlantapublicschools.us/APS2040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0112B67-B809-7FD2-4784-74CC5DC46677}"/>
              </a:ext>
            </a:extLst>
          </p:cNvPr>
          <p:cNvSpPr txBox="1"/>
          <p:nvPr/>
        </p:nvSpPr>
        <p:spPr>
          <a:xfrm>
            <a:off x="7121791" y="1670343"/>
            <a:ext cx="404441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266"/>
              </a:lnSpc>
            </a:pPr>
            <a:r>
              <a:rPr lang="en-US" sz="4000" spc="-42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Poppins Bold"/>
                <a:ea typeface="Poppins Bold"/>
                <a:cs typeface="Poppins Bold"/>
                <a:sym typeface="Poppins Bold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3836124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7603-8319-2B3B-CAFC-20586003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259982"/>
            <a:ext cx="5693664" cy="1092915"/>
          </a:xfrm>
        </p:spPr>
        <p:txBody>
          <a:bodyPr/>
          <a:lstStyle/>
          <a:p>
            <a:r>
              <a:rPr lang="en-US" sz="2800"/>
              <a:t>Information about</a:t>
            </a:r>
            <a:br>
              <a:rPr lang="en-US" sz="2800"/>
            </a:br>
            <a:r>
              <a:rPr lang="en-US" sz="2800"/>
              <a:t>our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32895-8780-7304-95A3-6C41AD1DA3F9}"/>
              </a:ext>
            </a:extLst>
          </p:cNvPr>
          <p:cNvSpPr txBox="1"/>
          <p:nvPr/>
        </p:nvSpPr>
        <p:spPr>
          <a:xfrm>
            <a:off x="1261642" y="1792735"/>
            <a:ext cx="9282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September 26,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Bring Your Parents to School Day 9am – 11am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Urban Recipe – Food Distribution 11am – 1pm (Main Lobby)</a:t>
            </a:r>
          </a:p>
        </p:txBody>
      </p:sp>
    </p:spTree>
    <p:extLst>
      <p:ext uri="{BB962C8B-B14F-4D97-AF65-F5344CB8AC3E}">
        <p14:creationId xmlns:p14="http://schemas.microsoft.com/office/powerpoint/2010/main" val="1858700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8ACE4-ACD9-5D20-347E-D9F30EF9C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45C4EFB-F3DE-A127-15B9-81D825C9CF92}"/>
              </a:ext>
            </a:extLst>
          </p:cNvPr>
          <p:cNvGrpSpPr/>
          <p:nvPr/>
        </p:nvGrpSpPr>
        <p:grpSpPr>
          <a:xfrm>
            <a:off x="6096000" y="0"/>
            <a:ext cx="6096000" cy="6858001"/>
            <a:chOff x="0" y="0"/>
            <a:chExt cx="2408296" cy="29427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83B9E07-449A-9D8B-4BEC-FAEA6F87E5D1}"/>
                </a:ext>
              </a:extLst>
            </p:cNvPr>
            <p:cNvSpPr/>
            <p:nvPr/>
          </p:nvSpPr>
          <p:spPr>
            <a:xfrm>
              <a:off x="0" y="0"/>
              <a:ext cx="2408296" cy="2942706"/>
            </a:xfrm>
            <a:custGeom>
              <a:avLst/>
              <a:gdLst/>
              <a:ahLst/>
              <a:cxnLst/>
              <a:rect l="l" t="t" r="r" b="b"/>
              <a:pathLst>
                <a:path w="2408296" h="2942706">
                  <a:moveTo>
                    <a:pt x="0" y="0"/>
                  </a:moveTo>
                  <a:lnTo>
                    <a:pt x="2408296" y="0"/>
                  </a:lnTo>
                  <a:lnTo>
                    <a:pt x="2408296" y="2942706"/>
                  </a:lnTo>
                  <a:lnTo>
                    <a:pt x="0" y="2942706"/>
                  </a:lnTo>
                  <a:close/>
                </a:path>
              </a:pathLst>
            </a:custGeom>
            <a:solidFill>
              <a:srgbClr val="D8031C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E1E664E-ABB7-AB06-8F6A-AD334D935F5A}"/>
                </a:ext>
              </a:extLst>
            </p:cNvPr>
            <p:cNvSpPr txBox="1"/>
            <p:nvPr/>
          </p:nvSpPr>
          <p:spPr>
            <a:xfrm>
              <a:off x="0" y="-57150"/>
              <a:ext cx="2408296" cy="29998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80"/>
                </a:lnSpc>
              </a:pPr>
              <a:endParaRPr sz="1200">
                <a:solidFill>
                  <a:prstClr val="black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538DBA3-BA35-F109-CD6A-FBEED72A2461}"/>
              </a:ext>
            </a:extLst>
          </p:cNvPr>
          <p:cNvSpPr/>
          <p:nvPr/>
        </p:nvSpPr>
        <p:spPr>
          <a:xfrm>
            <a:off x="11501704" y="3698552"/>
            <a:ext cx="690297" cy="1910165"/>
          </a:xfrm>
          <a:custGeom>
            <a:avLst/>
            <a:gdLst/>
            <a:ahLst/>
            <a:cxnLst/>
            <a:rect l="l" t="t" r="r" b="b"/>
            <a:pathLst>
              <a:path w="3129993" h="2865247">
                <a:moveTo>
                  <a:pt x="0" y="0"/>
                </a:moveTo>
                <a:lnTo>
                  <a:pt x="3129993" y="0"/>
                </a:lnTo>
                <a:lnTo>
                  <a:pt x="3129993" y="2865248"/>
                </a:lnTo>
                <a:lnTo>
                  <a:pt x="0" y="2865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022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A2A3036-D3D3-FBE7-1DBA-72315E542710}"/>
              </a:ext>
            </a:extLst>
          </p:cNvPr>
          <p:cNvSpPr/>
          <p:nvPr/>
        </p:nvSpPr>
        <p:spPr>
          <a:xfrm>
            <a:off x="4693567" y="0"/>
            <a:ext cx="2028692" cy="685800"/>
          </a:xfrm>
          <a:custGeom>
            <a:avLst/>
            <a:gdLst/>
            <a:ahLst/>
            <a:cxnLst/>
            <a:rect l="l" t="t" r="r" b="b"/>
            <a:pathLst>
              <a:path w="3043038" h="2785648">
                <a:moveTo>
                  <a:pt x="0" y="0"/>
                </a:moveTo>
                <a:lnTo>
                  <a:pt x="3043039" y="0"/>
                </a:lnTo>
                <a:lnTo>
                  <a:pt x="3043039" y="2785648"/>
                </a:lnTo>
                <a:lnTo>
                  <a:pt x="0" y="2785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079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AB3EA6B-E77C-DFAA-4CFE-CA0C4E8F8437}"/>
              </a:ext>
            </a:extLst>
          </p:cNvPr>
          <p:cNvSpPr/>
          <p:nvPr/>
        </p:nvSpPr>
        <p:spPr>
          <a:xfrm rot="-5400000" flipH="1">
            <a:off x="652198" y="-652198"/>
            <a:ext cx="1141603" cy="2445999"/>
          </a:xfrm>
          <a:custGeom>
            <a:avLst/>
            <a:gdLst/>
            <a:ahLst/>
            <a:cxnLst/>
            <a:rect l="l" t="t" r="r" b="b"/>
            <a:pathLst>
              <a:path w="2007680" h="4114800">
                <a:moveTo>
                  <a:pt x="2007680" y="0"/>
                </a:moveTo>
                <a:lnTo>
                  <a:pt x="0" y="0"/>
                </a:lnTo>
                <a:lnTo>
                  <a:pt x="0" y="4114800"/>
                </a:lnTo>
                <a:lnTo>
                  <a:pt x="2007680" y="4114800"/>
                </a:lnTo>
                <a:lnTo>
                  <a:pt x="20076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7244" t="-12151" r="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38C8B37-13C1-2732-5B39-1F1374307DB2}"/>
              </a:ext>
            </a:extLst>
          </p:cNvPr>
          <p:cNvSpPr txBox="1"/>
          <p:nvPr/>
        </p:nvSpPr>
        <p:spPr>
          <a:xfrm>
            <a:off x="6355090" y="8609"/>
            <a:ext cx="5577821" cy="1910165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 defTabSz="609630"/>
            <a:r>
              <a:rPr lang="en-US" sz="6400" b="1">
                <a:ln>
                  <a:solidFill>
                    <a:prstClr val="black"/>
                  </a:solidFill>
                </a:ln>
                <a:solidFill>
                  <a:srgbClr val="80818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SAVE THE DATE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125048-9AE2-0E6B-10ED-031E8D10A256}"/>
              </a:ext>
            </a:extLst>
          </p:cNvPr>
          <p:cNvSpPr txBox="1"/>
          <p:nvPr/>
        </p:nvSpPr>
        <p:spPr>
          <a:xfrm>
            <a:off x="6722259" y="3453360"/>
            <a:ext cx="4809275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66"/>
              </a:lnSpc>
            </a:pPr>
            <a:r>
              <a:rPr lang="en-US" sz="3600" b="1" spc="-42">
                <a:solidFill>
                  <a:srgbClr val="C0C0C0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Saturday</a:t>
            </a:r>
          </a:p>
          <a:p>
            <a:pPr algn="ctr" defTabSz="609630">
              <a:lnSpc>
                <a:spcPts val="4266"/>
              </a:lnSpc>
            </a:pPr>
            <a:r>
              <a:rPr lang="en-US" sz="3600" b="1" spc="-42">
                <a:solidFill>
                  <a:srgbClr val="C0C0C0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September 27</a:t>
            </a:r>
          </a:p>
          <a:p>
            <a:pPr algn="ctr" defTabSz="609630">
              <a:lnSpc>
                <a:spcPts val="4266"/>
              </a:lnSpc>
            </a:pPr>
            <a:r>
              <a:rPr lang="en-US" sz="3600" b="1" spc="-42">
                <a:solidFill>
                  <a:srgbClr val="C0C0C0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8:30 AM – 2:30 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920DAB-C7E2-B969-F1AE-A700159F36D1}"/>
              </a:ext>
            </a:extLst>
          </p:cNvPr>
          <p:cNvSpPr txBox="1"/>
          <p:nvPr/>
        </p:nvSpPr>
        <p:spPr>
          <a:xfrm>
            <a:off x="675375" y="3698552"/>
            <a:ext cx="5120817" cy="264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Aft>
                <a:spcPts val="800"/>
              </a:spcAft>
            </a:pPr>
            <a:r>
              <a:rPr lang="en-US" sz="2667" b="1" spc="-42">
                <a:solidFill>
                  <a:srgbClr val="D8031C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Come learn more about:</a:t>
            </a:r>
          </a:p>
          <a:p>
            <a:pPr marL="381019" indent="-381019" defTabSz="60963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33" spc="-42">
                <a:solidFill>
                  <a:srgbClr val="1D1D1B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Your school’s 2025-2030 Strategic Plan</a:t>
            </a:r>
          </a:p>
          <a:p>
            <a:pPr marL="381019" indent="-381019" defTabSz="60963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33" spc="-42">
                <a:solidFill>
                  <a:srgbClr val="1D1D1B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Stakeholder Engagement</a:t>
            </a:r>
          </a:p>
          <a:p>
            <a:pPr marL="381019" indent="-381019" defTabSz="60963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33" spc="-42">
                <a:solidFill>
                  <a:srgbClr val="1D1D1B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Charter System</a:t>
            </a:r>
          </a:p>
          <a:p>
            <a:pPr algn="ctr" defTabSz="609630">
              <a:spcAft>
                <a:spcPts val="800"/>
              </a:spcAft>
            </a:pPr>
            <a:r>
              <a:rPr lang="en-US" sz="2667" i="1" spc="-42">
                <a:solidFill>
                  <a:srgbClr val="1D1D1B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…and much more</a:t>
            </a:r>
          </a:p>
          <a:p>
            <a:pPr algn="ctr" defTabSz="609630"/>
            <a:endParaRPr lang="en-US" sz="2133" spc="-42">
              <a:solidFill>
                <a:srgbClr val="1D1D1B"/>
              </a:solidFill>
              <a:latin typeface="Segoe UI" panose="020B0502040204020203" pitchFamily="34" charset="0"/>
              <a:ea typeface="Poppins Bold"/>
              <a:cs typeface="Segoe UI" panose="020B0502040204020203" pitchFamily="34" charset="0"/>
              <a:sym typeface="Poppins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A01855-527A-1E0D-9E9C-636CEE76157F}"/>
              </a:ext>
            </a:extLst>
          </p:cNvPr>
          <p:cNvSpPr txBox="1"/>
          <p:nvPr/>
        </p:nvSpPr>
        <p:spPr>
          <a:xfrm>
            <a:off x="560317" y="2298071"/>
            <a:ext cx="5350931" cy="1107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b="1" spc="-42">
                <a:solidFill>
                  <a:prstClr val="black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Bring the full GO Team</a:t>
            </a:r>
          </a:p>
          <a:p>
            <a:pPr algn="ctr" defTabSz="609630"/>
            <a:r>
              <a:rPr lang="en-US" sz="2133" b="1">
                <a:solidFill>
                  <a:srgbClr val="808184"/>
                </a:solidFill>
                <a:latin typeface="Calibri"/>
              </a:rPr>
              <a:t>Come ready to collaborate, contribute, and create the future!</a:t>
            </a:r>
            <a:r>
              <a:rPr lang="en-US" sz="2133" b="1" spc="-42">
                <a:solidFill>
                  <a:srgbClr val="808184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EACA0B9F-D6CC-EBF0-42DD-46E2E706DFB4}"/>
              </a:ext>
            </a:extLst>
          </p:cNvPr>
          <p:cNvSpPr txBox="1"/>
          <p:nvPr/>
        </p:nvSpPr>
        <p:spPr>
          <a:xfrm>
            <a:off x="6355089" y="1884967"/>
            <a:ext cx="5577821" cy="1350497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 defTabSz="609630"/>
            <a:r>
              <a:rPr lang="en-US" sz="5867">
                <a:ln>
                  <a:solidFill>
                    <a:srgbClr val="808184"/>
                  </a:solidFill>
                </a:ln>
                <a:solidFill>
                  <a:srgbClr val="F5F5F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G3 Summit</a:t>
            </a:r>
          </a:p>
          <a:p>
            <a:pPr algn="ctr" defTabSz="609630"/>
            <a:r>
              <a:rPr lang="en-US" sz="2933">
                <a:solidFill>
                  <a:prstClr val="black"/>
                </a:solidFill>
                <a:latin typeface="Segoe UI" panose="020B0502040204020203" pitchFamily="34" charset="0"/>
              </a:rPr>
              <a:t>Go</a:t>
            </a:r>
            <a:r>
              <a:rPr lang="en-US" sz="2933" b="1">
                <a:solidFill>
                  <a:srgbClr val="C0C0C0"/>
                </a:solidFill>
                <a:latin typeface="Segoe UI" panose="020B0502040204020203" pitchFamily="34" charset="0"/>
              </a:rPr>
              <a:t>.</a:t>
            </a:r>
            <a:r>
              <a:rPr lang="en-US" sz="2933">
                <a:solidFill>
                  <a:prstClr val="black"/>
                </a:solidFill>
                <a:latin typeface="Segoe UI" panose="020B0502040204020203" pitchFamily="34" charset="0"/>
              </a:rPr>
              <a:t>Grow</a:t>
            </a:r>
            <a:r>
              <a:rPr lang="en-US" sz="2933" b="1">
                <a:solidFill>
                  <a:srgbClr val="C0C0C0"/>
                </a:solidFill>
                <a:latin typeface="Segoe UI" panose="020B0502040204020203" pitchFamily="34" charset="0"/>
              </a:rPr>
              <a:t>.</a:t>
            </a:r>
            <a:r>
              <a:rPr lang="en-US" sz="2933">
                <a:solidFill>
                  <a:prstClr val="black"/>
                </a:solidFill>
                <a:latin typeface="Segoe UI" panose="020B0502040204020203" pitchFamily="34" charset="0"/>
              </a:rPr>
              <a:t>Govern</a:t>
            </a:r>
            <a:r>
              <a:rPr lang="en-US" sz="2933" b="1">
                <a:solidFill>
                  <a:srgbClr val="C0C0C0"/>
                </a:solidFill>
                <a:latin typeface="Segoe UI" panose="020B0502040204020203" pitchFamily="34" charset="0"/>
              </a:rPr>
              <a:t>.</a:t>
            </a:r>
            <a:endParaRPr sz="2933" b="1">
              <a:solidFill>
                <a:srgbClr val="C0C0C0"/>
              </a:solidFill>
              <a:latin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9C6B-2B54-6F27-54AA-D7B1480CA8CB}"/>
              </a:ext>
            </a:extLst>
          </p:cNvPr>
          <p:cNvSpPr txBox="1"/>
          <p:nvPr/>
        </p:nvSpPr>
        <p:spPr>
          <a:xfrm>
            <a:off x="1076783" y="1237654"/>
            <a:ext cx="43180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5867" b="1" spc="-42">
                <a:ln>
                  <a:solidFill>
                    <a:srgbClr val="808184"/>
                  </a:solidFill>
                </a:ln>
                <a:solidFill>
                  <a:srgbClr val="D8031C"/>
                </a:solidFill>
                <a:latin typeface="Segoe UI" panose="020B0502040204020203" pitchFamily="34" charset="0"/>
                <a:ea typeface="Poppins Bold"/>
                <a:cs typeface="Segoe UI" panose="020B0502040204020203" pitchFamily="34" charset="0"/>
                <a:sym typeface="Poppins Bold"/>
              </a:rPr>
              <a:t>IN-PERSON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618A0F44-AA66-1F06-7F62-64625736AEAB}"/>
              </a:ext>
            </a:extLst>
          </p:cNvPr>
          <p:cNvSpPr txBox="1"/>
          <p:nvPr/>
        </p:nvSpPr>
        <p:spPr>
          <a:xfrm>
            <a:off x="6106745" y="5228023"/>
            <a:ext cx="6085255" cy="1377108"/>
          </a:xfrm>
          <a:prstGeom prst="rect">
            <a:avLst/>
          </a:prstGeom>
          <a:solidFill>
            <a:schemeClr val="accent1"/>
          </a:solidFill>
        </p:spPr>
        <p:txBody>
          <a:bodyPr lIns="33867" tIns="33867" rIns="33867" bIns="33867" rtlCol="0" anchor="ctr"/>
          <a:lstStyle/>
          <a:p>
            <a:pPr algn="ctr" defTabSz="609630"/>
            <a:r>
              <a:rPr lang="en-US" sz="2667">
                <a:solidFill>
                  <a:srgbClr val="F5F5F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Atlanta College &amp; Career Academy</a:t>
            </a:r>
          </a:p>
          <a:p>
            <a:pPr algn="ctr" defTabSz="609630"/>
            <a:r>
              <a:rPr lang="en-US" sz="2400">
                <a:solidFill>
                  <a:prstClr val="black"/>
                </a:solidFill>
                <a:latin typeface="Segoe UI" panose="020B0502040204020203" pitchFamily="34" charset="0"/>
              </a:rPr>
              <a:t>1090 Windsor St SW</a:t>
            </a:r>
            <a:endParaRPr sz="2400" b="1">
              <a:solidFill>
                <a:srgbClr val="C0C0C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7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041C-C8D3-18D3-D3EE-78716E8D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3070478"/>
            <a:ext cx="6400800" cy="1558671"/>
          </a:xfrm>
        </p:spPr>
        <p:txBody>
          <a:bodyPr/>
          <a:lstStyle/>
          <a:p>
            <a:r>
              <a:rPr lang="en-US"/>
              <a:t>2021-2025</a:t>
            </a:r>
            <a:br>
              <a:rPr lang="en-US"/>
            </a:br>
            <a:r>
              <a:rPr lang="en-US"/>
              <a:t>Strategic Plan</a:t>
            </a:r>
          </a:p>
        </p:txBody>
      </p:sp>
    </p:spTree>
    <p:extLst>
      <p:ext uri="{BB962C8B-B14F-4D97-AF65-F5344CB8AC3E}">
        <p14:creationId xmlns:p14="http://schemas.microsoft.com/office/powerpoint/2010/main" val="2282561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1679C65-F903-6297-8864-BC276CA0A426}"/>
              </a:ext>
            </a:extLst>
          </p:cNvPr>
          <p:cNvSpPr txBox="1">
            <a:spLocks/>
          </p:cNvSpPr>
          <p:nvPr/>
        </p:nvSpPr>
        <p:spPr>
          <a:xfrm>
            <a:off x="0" y="3044952"/>
            <a:ext cx="7521388" cy="768096"/>
          </a:xfrm>
          <a:prstGeom prst="rect">
            <a:avLst/>
          </a:prstGeom>
        </p:spPr>
        <p:txBody>
          <a:bodyPr vert="horz" lIns="91440" tIns="0" rIns="91440" bIns="45720" rtlCol="0" anchor="ctr">
            <a:noAutofit/>
          </a:bodyPr>
          <a:lstStyle>
            <a:lvl1pPr algn="l" defTabSz="685800" rtl="0" eaLnBrk="1" latinLnBrk="0" hangingPunct="1">
              <a:lnSpc>
                <a:spcPts val="3656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chemeClr val="accent4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995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D5870-9C7A-AC39-34DC-B148603A3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>
            <a:extLst>
              <a:ext uri="{FF2B5EF4-FFF2-40B4-BE49-F238E27FC236}">
                <a16:creationId xmlns:a16="http://schemas.microsoft.com/office/drawing/2014/main" id="{FA873A32-705C-2F7D-45DD-DC7A580FBCFD}"/>
              </a:ext>
            </a:extLst>
          </p:cNvPr>
          <p:cNvSpPr txBox="1"/>
          <p:nvPr/>
        </p:nvSpPr>
        <p:spPr>
          <a:xfrm>
            <a:off x="10341992" y="6637732"/>
            <a:ext cx="18732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>
                <a:latin typeface="Verdana"/>
                <a:cs typeface="Verdana"/>
              </a:rPr>
              <a:t>14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2" name="Picture 41" descr="A person and child hugging&#10;&#10;AI-generated content may be incorrect.">
            <a:extLst>
              <a:ext uri="{FF2B5EF4-FFF2-40B4-BE49-F238E27FC236}">
                <a16:creationId xmlns:a16="http://schemas.microsoft.com/office/drawing/2014/main" id="{AB99A9C0-EBCF-5897-6A9B-0F23034A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46" y="54197"/>
            <a:ext cx="10641096" cy="658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B172-E2AC-305D-CD61-DA29D98C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>
            <a:extLst>
              <a:ext uri="{FF2B5EF4-FFF2-40B4-BE49-F238E27FC236}">
                <a16:creationId xmlns:a16="http://schemas.microsoft.com/office/drawing/2014/main" id="{A832A379-0CF9-E3DF-F176-11A3C7CE97DD}"/>
              </a:ext>
            </a:extLst>
          </p:cNvPr>
          <p:cNvSpPr txBox="1"/>
          <p:nvPr/>
        </p:nvSpPr>
        <p:spPr>
          <a:xfrm>
            <a:off x="10341992" y="6637732"/>
            <a:ext cx="18732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>
                <a:latin typeface="Verdana"/>
                <a:cs typeface="Verdana"/>
              </a:rPr>
              <a:t>14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3" name="Picture 2" descr="A school strategy chart with colorful text&#10;&#10;AI-generated content may be incorrect.">
            <a:extLst>
              <a:ext uri="{FF2B5EF4-FFF2-40B4-BE49-F238E27FC236}">
                <a16:creationId xmlns:a16="http://schemas.microsoft.com/office/drawing/2014/main" id="{C9FAA949-48A9-9416-BBAC-8B7F0741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522797"/>
            <a:ext cx="10335196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3ABA5-8A0A-BB93-943B-17A31363A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>
            <a:extLst>
              <a:ext uri="{FF2B5EF4-FFF2-40B4-BE49-F238E27FC236}">
                <a16:creationId xmlns:a16="http://schemas.microsoft.com/office/drawing/2014/main" id="{86622522-4AD8-B28E-63B8-384C119F484E}"/>
              </a:ext>
            </a:extLst>
          </p:cNvPr>
          <p:cNvSpPr txBox="1"/>
          <p:nvPr/>
        </p:nvSpPr>
        <p:spPr>
          <a:xfrm>
            <a:off x="10341992" y="6637732"/>
            <a:ext cx="18732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>
                <a:latin typeface="Verdana"/>
                <a:cs typeface="Verdana"/>
              </a:rPr>
              <a:t>14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FC30B7-0EE5-1515-5060-9B41D81E9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320040"/>
            <a:ext cx="10271759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B8758-9FF8-0B11-9430-3A53E80F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157201-3D84-353B-827A-8DC886EE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28" y="289560"/>
            <a:ext cx="9371052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1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3CCBA-114C-8ED5-F49F-69AB7CD1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D8ECB-B908-2D96-C14E-14A00472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469E76-F3F9-0AC5-4CB0-E655C345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59080"/>
            <a:ext cx="10469879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2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6A01D7-8FA4-5D34-9FD8-B467520D4E76}"/>
              </a:ext>
            </a:extLst>
          </p:cNvPr>
          <p:cNvSpPr txBox="1">
            <a:spLocks/>
          </p:cNvSpPr>
          <p:nvPr/>
        </p:nvSpPr>
        <p:spPr>
          <a:xfrm>
            <a:off x="68365" y="76912"/>
            <a:ext cx="8289421" cy="170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D47B22"/>
                </a:solidFill>
                <a:effectLst/>
                <a:uLnTx/>
                <a:uFillTx/>
                <a:latin typeface="Tenorite"/>
                <a:ea typeface="+mj-ea"/>
                <a:cs typeface="+mj-cs"/>
              </a:rPr>
              <a:t>Strategic Plan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D47B22"/>
                </a:solidFill>
                <a:effectLst/>
                <a:uLnTx/>
                <a:uFillTx/>
                <a:latin typeface="Tenorite"/>
                <a:ea typeface="+mj-ea"/>
                <a:cs typeface="+mj-cs"/>
              </a:rPr>
              <a:t>Priority Ranking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F32C4-89EA-FD40-34E7-595997B7F1F5}"/>
              </a:ext>
            </a:extLst>
          </p:cNvPr>
          <p:cNvSpPr txBox="1"/>
          <p:nvPr/>
        </p:nvSpPr>
        <p:spPr>
          <a:xfrm>
            <a:off x="470017" y="2144995"/>
            <a:ext cx="748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C8B02-3910-1291-098C-2B2D7DFD639C}"/>
              </a:ext>
            </a:extLst>
          </p:cNvPr>
          <p:cNvSpPr txBox="1"/>
          <p:nvPr/>
        </p:nvSpPr>
        <p:spPr>
          <a:xfrm>
            <a:off x="1351901" y="1775663"/>
            <a:ext cx="606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Insert the school’s priorities from Higher to Lower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2E0AB-8808-4E3B-A7F0-F54619698A17}"/>
              </a:ext>
            </a:extLst>
          </p:cNvPr>
          <p:cNvSpPr txBox="1"/>
          <p:nvPr/>
        </p:nvSpPr>
        <p:spPr>
          <a:xfrm>
            <a:off x="1143649" y="2512465"/>
            <a:ext cx="69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A78CE96-E5BA-EF3A-7B27-C48C2EC93A32}"/>
              </a:ext>
            </a:extLst>
          </p:cNvPr>
          <p:cNvSpPr/>
          <p:nvPr/>
        </p:nvSpPr>
        <p:spPr>
          <a:xfrm>
            <a:off x="392649" y="2587752"/>
            <a:ext cx="502920" cy="3538728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BC8D2-E0D2-48A1-071D-45B80C433627}"/>
              </a:ext>
            </a:extLst>
          </p:cNvPr>
          <p:cNvSpPr txBox="1"/>
          <p:nvPr/>
        </p:nvSpPr>
        <p:spPr>
          <a:xfrm>
            <a:off x="260029" y="2263641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83A9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Higher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AA40D-00A5-285B-67A0-5260578C2903}"/>
              </a:ext>
            </a:extLst>
          </p:cNvPr>
          <p:cNvSpPr txBox="1"/>
          <p:nvPr/>
        </p:nvSpPr>
        <p:spPr>
          <a:xfrm>
            <a:off x="285003" y="6126480"/>
            <a:ext cx="718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83A9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Lower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E9B77-9D99-F373-086B-6BF090A42CEE}"/>
              </a:ext>
            </a:extLst>
          </p:cNvPr>
          <p:cNvSpPr txBox="1"/>
          <p:nvPr/>
        </p:nvSpPr>
        <p:spPr>
          <a:xfrm>
            <a:off x="1351901" y="2779351"/>
            <a:ext cx="10268976" cy="255454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Before Presenting to your GO Team: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A92A91"/>
                </a:solidFill>
                <a:effectLst/>
                <a:uLnTx/>
                <a:uFillTx/>
                <a:latin typeface="Arial Black"/>
              </a:rPr>
              <a:t>Insert the Strategic Plan Ranking Slide from your last Fall </a:t>
            </a:r>
            <a:r>
              <a:rPr lang="en-US" sz="4000" kern="0" dirty="0">
                <a:solidFill>
                  <a:srgbClr val="A92A91"/>
                </a:solidFill>
                <a:latin typeface="Arial Black"/>
              </a:rPr>
              <a:t>2024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A92A91"/>
                </a:solidFill>
                <a:effectLst/>
                <a:uLnTx/>
                <a:uFillTx/>
                <a:latin typeface="Arial Black"/>
              </a:rPr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1673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S Red&amp;Black 2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F5CE3E"/>
      </a:accent2>
      <a:accent3>
        <a:srgbClr val="C0C0C0"/>
      </a:accent3>
      <a:accent4>
        <a:srgbClr val="6497BF"/>
      </a:accent4>
      <a:accent5>
        <a:srgbClr val="808184"/>
      </a:accent5>
      <a:accent6>
        <a:srgbClr val="D8031C"/>
      </a:accent6>
      <a:hlink>
        <a:srgbClr val="808184"/>
      </a:hlink>
      <a:folHlink>
        <a:srgbClr val="6497BF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FDD28-0247-4D55-84EF-B320CBA28C84}" vid="{3B5573C5-BFA4-4A50-B2D7-3F22046046A4}"/>
    </a:ext>
  </a:extLst>
</a:theme>
</file>

<file path=ppt/theme/theme2.xml><?xml version="1.0" encoding="utf-8"?>
<a:theme xmlns:a="http://schemas.openxmlformats.org/drawingml/2006/main" name="2022 Principal's Report Template - Mtg 1">
  <a:themeElements>
    <a:clrScheme name="APS Red&amp;Black 2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F5CE3E"/>
      </a:accent2>
      <a:accent3>
        <a:srgbClr val="C0C0C0"/>
      </a:accent3>
      <a:accent4>
        <a:srgbClr val="6497BF"/>
      </a:accent4>
      <a:accent5>
        <a:srgbClr val="808184"/>
      </a:accent5>
      <a:accent6>
        <a:srgbClr val="D8031C"/>
      </a:accent6>
      <a:hlink>
        <a:srgbClr val="808184"/>
      </a:hlink>
      <a:folHlink>
        <a:srgbClr val="6497BF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FDD28-0247-4D55-84EF-B320CBA28C84}" vid="{D86C1205-9939-4AC7-9643-5E630A7AED52}"/>
    </a:ext>
  </a:extLst>
</a:theme>
</file>

<file path=ppt/theme/theme3.xml><?xml version="1.0" encoding="utf-8"?>
<a:theme xmlns:a="http://schemas.openxmlformats.org/drawingml/2006/main" name="ShapesVTI">
  <a:themeElements>
    <a:clrScheme name="APS 5">
      <a:dk1>
        <a:sysClr val="windowText" lastClr="000000"/>
      </a:dk1>
      <a:lt1>
        <a:sysClr val="window" lastClr="FFFFFF"/>
      </a:lt1>
      <a:dk2>
        <a:srgbClr val="0083A9"/>
      </a:dk2>
      <a:lt2>
        <a:srgbClr val="E7E6E6"/>
      </a:lt2>
      <a:accent1>
        <a:srgbClr val="F3CF45"/>
      </a:accent1>
      <a:accent2>
        <a:srgbClr val="D47B22"/>
      </a:accent2>
      <a:accent3>
        <a:srgbClr val="A92A91"/>
      </a:accent3>
      <a:accent4>
        <a:srgbClr val="0083A9"/>
      </a:accent4>
      <a:accent5>
        <a:srgbClr val="A92A91"/>
      </a:accent5>
      <a:accent6>
        <a:srgbClr val="159839"/>
      </a:accent6>
      <a:hlink>
        <a:srgbClr val="D47B22"/>
      </a:hlink>
      <a:folHlink>
        <a:srgbClr val="159839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FDD28-0247-4D55-84EF-B320CBA28C84}" vid="{FCC11275-1E31-45B2-BB4A-EBED915EBDA0}"/>
    </a:ext>
  </a:extLst>
</a:theme>
</file>

<file path=ppt/theme/theme4.xml><?xml version="1.0" encoding="utf-8"?>
<a:theme xmlns:a="http://schemas.openxmlformats.org/drawingml/2006/main" name="1_Office Theme">
  <a:themeElements>
    <a:clrScheme name="APS 4">
      <a:dk1>
        <a:sysClr val="windowText" lastClr="000000"/>
      </a:dk1>
      <a:lt1>
        <a:sysClr val="window" lastClr="FFFFFF"/>
      </a:lt1>
      <a:dk2>
        <a:srgbClr val="0083A9"/>
      </a:dk2>
      <a:lt2>
        <a:srgbClr val="E7E6E6"/>
      </a:lt2>
      <a:accent1>
        <a:srgbClr val="F3CF45"/>
      </a:accent1>
      <a:accent2>
        <a:srgbClr val="D47B22"/>
      </a:accent2>
      <a:accent3>
        <a:srgbClr val="0083A9"/>
      </a:accent3>
      <a:accent4>
        <a:srgbClr val="A92A91"/>
      </a:accent4>
      <a:accent5>
        <a:srgbClr val="595B5D"/>
      </a:accent5>
      <a:accent6>
        <a:srgbClr val="159839"/>
      </a:accent6>
      <a:hlink>
        <a:srgbClr val="D47B22"/>
      </a:hlink>
      <a:folHlink>
        <a:srgbClr val="159839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FDD28-0247-4D55-84EF-B320CBA28C84}" vid="{5E92FB7B-361A-4F06-9121-B13310C01863}"/>
    </a:ext>
  </a:extLst>
</a:theme>
</file>

<file path=ppt/theme/theme5.xml><?xml version="1.0" encoding="utf-8"?>
<a:theme xmlns:a="http://schemas.openxmlformats.org/drawingml/2006/main" name="2_Office Theme">
  <a:themeElements>
    <a:clrScheme name="APS Red and Gray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C0C0C0"/>
      </a:accent2>
      <a:accent3>
        <a:srgbClr val="F5CE3E"/>
      </a:accent3>
      <a:accent4>
        <a:srgbClr val="6497BF"/>
      </a:accent4>
      <a:accent5>
        <a:srgbClr val="808184"/>
      </a:accent5>
      <a:accent6>
        <a:srgbClr val="D8031C"/>
      </a:accent6>
      <a:hlink>
        <a:srgbClr val="808184"/>
      </a:hlink>
      <a:folHlink>
        <a:srgbClr val="6497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6 Leveling Update as of 08.26.25" id="{C0AB42B0-1F6D-4AD4-985B-62EBB2961ED4}" vid="{02E44F07-5C33-4E6C-9FD9-59978584356A}"/>
    </a:ext>
  </a:extLst>
</a:theme>
</file>

<file path=ppt/theme/theme6.xml><?xml version="1.0" encoding="utf-8"?>
<a:theme xmlns:a="http://schemas.openxmlformats.org/drawingml/2006/main" name="Custom">
  <a:themeElements>
    <a:clrScheme name="Budget Feedback">
      <a:dk1>
        <a:sysClr val="windowText" lastClr="000000"/>
      </a:dk1>
      <a:lt1>
        <a:srgbClr val="F2F2F2"/>
      </a:lt1>
      <a:dk2>
        <a:srgbClr val="0083A9"/>
      </a:dk2>
      <a:lt2>
        <a:srgbClr val="FCF5D9"/>
      </a:lt2>
      <a:accent1>
        <a:srgbClr val="F3CF45"/>
      </a:accent1>
      <a:accent2>
        <a:srgbClr val="159839"/>
      </a:accent2>
      <a:accent3>
        <a:srgbClr val="595B5D"/>
      </a:accent3>
      <a:accent4>
        <a:srgbClr val="D47B22"/>
      </a:accent4>
      <a:accent5>
        <a:srgbClr val="A92A91"/>
      </a:accent5>
      <a:accent6>
        <a:srgbClr val="0083A9"/>
      </a:accent6>
      <a:hlink>
        <a:srgbClr val="A92A91"/>
      </a:hlink>
      <a:folHlink>
        <a:srgbClr val="0083A9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6 Leveling Update as of 08.26.25" id="{C0AB42B0-1F6D-4AD4-985B-62EBB2961ED4}" vid="{1D15080E-127B-45A7-8FD6-85B26C860660}"/>
    </a:ext>
  </a:extLst>
</a:theme>
</file>

<file path=ppt/theme/theme7.xml><?xml version="1.0" encoding="utf-8"?>
<a:theme xmlns:a="http://schemas.openxmlformats.org/drawingml/2006/main" name="3_Office Theme">
  <a:themeElements>
    <a:clrScheme name="APS Red and Gray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C0C0C0"/>
      </a:accent2>
      <a:accent3>
        <a:srgbClr val="F5CE3E"/>
      </a:accent3>
      <a:accent4>
        <a:srgbClr val="6497BF"/>
      </a:accent4>
      <a:accent5>
        <a:srgbClr val="808184"/>
      </a:accent5>
      <a:accent6>
        <a:srgbClr val="D8031C"/>
      </a:accent6>
      <a:hlink>
        <a:srgbClr val="808184"/>
      </a:hlink>
      <a:folHlink>
        <a:srgbClr val="6497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 GO Team Org Mtg Template.pptx" id="{CD805C3B-2543-4693-B685-F31EEFAC901E}" vid="{F5514DD4-025F-456B-A4C4-83FBB5E49B2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cae609-94e2-4108-915c-852935aa21ad">
      <Terms xmlns="http://schemas.microsoft.com/office/infopath/2007/PartnerControls"/>
    </lcf76f155ced4ddcb4097134ff3c332f>
    <TaxCatchAll xmlns="e136758a-e7f7-4029-9cdc-709c7a6ff021" xsi:nil="true"/>
    <SharedWithUsers xmlns="e136758a-e7f7-4029-9cdc-709c7a6ff021">
      <UserInfo>
        <DisplayName>Gipson, Chaundra</DisplayName>
        <AccountId>16</AccountId>
        <AccountType/>
      </UserInfo>
      <UserInfo>
        <DisplayName>Barnett, Carolyn</DisplayName>
        <AccountId>14</AccountId>
        <AccountType/>
      </UserInfo>
      <UserInfo>
        <DisplayName>Jacobi, Diane</DisplayName>
        <AccountId>12</AccountId>
        <AccountType/>
      </UserInfo>
    </SharedWithUsers>
    <MediaLengthInSeconds xmlns="8dcae609-94e2-4108-915c-852935aa21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977F1402712049B4BB4CDB1A03C7C8" ma:contentTypeVersion="14" ma:contentTypeDescription="Create a new document." ma:contentTypeScope="" ma:versionID="2b1cb743d5c8a8170a2906ead0ece276">
  <xsd:schema xmlns:xsd="http://www.w3.org/2001/XMLSchema" xmlns:xs="http://www.w3.org/2001/XMLSchema" xmlns:p="http://schemas.microsoft.com/office/2006/metadata/properties" xmlns:ns2="8dcae609-94e2-4108-915c-852935aa21ad" xmlns:ns3="e136758a-e7f7-4029-9cdc-709c7a6ff021" targetNamespace="http://schemas.microsoft.com/office/2006/metadata/properties" ma:root="true" ma:fieldsID="d3b3d94a77b6d6b8de8b8394eb712759" ns2:_="" ns3:_="">
    <xsd:import namespace="8dcae609-94e2-4108-915c-852935aa21ad"/>
    <xsd:import namespace="e136758a-e7f7-4029-9cdc-709c7a6ff0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ae609-94e2-4108-915c-852935aa21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67761e9-a222-483c-a923-fec0f75753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6758a-e7f7-4029-9cdc-709c7a6ff02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3e07957-30af-4dd9-8e9a-b62ef1071eb2}" ma:internalName="TaxCatchAll" ma:showField="CatchAllData" ma:web="e136758a-e7f7-4029-9cdc-709c7a6ff0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2AAAB5-2FA2-492E-9640-D5EF86DC65FA}">
  <ds:schemaRefs>
    <ds:schemaRef ds:uri="8dcae609-94e2-4108-915c-852935aa21ad"/>
    <ds:schemaRef ds:uri="d37e30bb-5f32-4411-a640-0b4044b692bf"/>
    <ds:schemaRef ds:uri="e136758a-e7f7-4029-9cdc-709c7a6ff021"/>
    <ds:schemaRef ds:uri="ffb952a0-74d9-4848-89d6-000c4b1b707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0849F20-550D-491F-B22C-F2D6E6876ACE}">
  <ds:schemaRefs>
    <ds:schemaRef ds:uri="8dcae609-94e2-4108-915c-852935aa21ad"/>
    <ds:schemaRef ds:uri="e136758a-e7f7-4029-9cdc-709c7a6ff0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16481F-74F9-42F7-8A79-954432A7EA5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2024 GO Team Business Meeting 1 Presentation Template</Template>
  <TotalTime>1752</TotalTime>
  <Words>1654</Words>
  <Application>Microsoft Macintosh PowerPoint</Application>
  <PresentationFormat>Widescreen</PresentationFormat>
  <Paragraphs>247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Aptos</vt:lpstr>
      <vt:lpstr>Arial</vt:lpstr>
      <vt:lpstr>Arial Black</vt:lpstr>
      <vt:lpstr>Avenir Next LT Pro</vt:lpstr>
      <vt:lpstr>Calibri</vt:lpstr>
      <vt:lpstr>Poppins Bold</vt:lpstr>
      <vt:lpstr>Sabon Next LT</vt:lpstr>
      <vt:lpstr>Segoe UI</vt:lpstr>
      <vt:lpstr>Segoe UI Black</vt:lpstr>
      <vt:lpstr>Tenorite</vt:lpstr>
      <vt:lpstr>Times New Roman</vt:lpstr>
      <vt:lpstr>Tw Cen MT</vt:lpstr>
      <vt:lpstr>Verdana</vt:lpstr>
      <vt:lpstr>Office Theme</vt:lpstr>
      <vt:lpstr>2022 Principal's Report Template - Mtg 1</vt:lpstr>
      <vt:lpstr>ShapesVTI</vt:lpstr>
      <vt:lpstr>1_Office Theme</vt:lpstr>
      <vt:lpstr>2_Office Theme</vt:lpstr>
      <vt:lpstr>Custom</vt:lpstr>
      <vt:lpstr>3_Office Theme</vt:lpstr>
      <vt:lpstr>GO Team Meeting #1 </vt:lpstr>
      <vt:lpstr>Agenda</vt:lpstr>
      <vt:lpstr>2021-2025 Strategic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Connecting the Strategic plan &amp;  Continuous Improvement Plan</vt:lpstr>
      <vt:lpstr>Data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Glows &amp; Grows </vt:lpstr>
      <vt:lpstr>GO Team Discussion: Data Protocol</vt:lpstr>
      <vt:lpstr>Timeline for GO Teams</vt:lpstr>
      <vt:lpstr>Questions?</vt:lpstr>
      <vt:lpstr>Principal’s Report</vt:lpstr>
      <vt:lpstr>PowerPoint Presentation</vt:lpstr>
      <vt:lpstr>PowerPoint Presentation</vt:lpstr>
      <vt:lpstr>Plan for FY26 Leveling Reserve</vt:lpstr>
      <vt:lpstr>Plan for FY26 Title I Holdback</vt:lpstr>
      <vt:lpstr>PowerPoint Presentation</vt:lpstr>
      <vt:lpstr>PowerPoint Presentation</vt:lpstr>
      <vt:lpstr>Information about our school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Diane Jacobi</dc:creator>
  <cp:lastModifiedBy>Blair, Gretchian</cp:lastModifiedBy>
  <cp:revision>13</cp:revision>
  <dcterms:created xsi:type="dcterms:W3CDTF">2025-08-15T16:08:51Z</dcterms:created>
  <dcterms:modified xsi:type="dcterms:W3CDTF">2025-10-03T18:47:35Z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0x0101007A977F1402712049B4BB4CDB1A03C7C8</vt:lpwstr>
  </property>
  <property fmtid="{D5CDD505-2E9C-101B-9397-08002B2CF9AE}" pid="3" name="MediaServiceImageTags">
    <vt:lpwstr/>
  </property>
  <property fmtid="{D5CDD505-2E9C-101B-9397-08002B2CF9AE}" pid="4" name="Order">
    <vt:r8>1221700</vt:r8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